
<file path=[Content_Types].xml><?xml version="1.0" encoding="utf-8"?>
<Types xmlns="http://schemas.openxmlformats.org/package/2006/content-types">
  <Override PartName="/ppt/slideLayouts/slideLayout8.xml" ContentType="application/vnd.openxmlformats-officedocument.presentationml.slideLayout+xml"/>
  <Override PartName="/ppt/slides/slide68.xml" ContentType="application/vnd.openxmlformats-officedocument.presentationml.slide+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notesSlides/notesSlide32.xml" ContentType="application/vnd.openxmlformats-officedocument.presentationml.notesSlide+xml"/>
  <Override PartName="/ppt/notesSlides/notesSlide16.xml" ContentType="application/vnd.openxmlformats-officedocument.presentationml.notesSlide+xml"/>
  <Override PartName="/ppt/notesSlides/notesSlide61.xml" ContentType="application/vnd.openxmlformats-officedocument.presentationml.notesSlide+xml"/>
  <Override PartName="/ppt/notesSlides/notesSlide52.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notesSlides/notesSlide56.xml" ContentType="application/vnd.openxmlformats-officedocument.presentationml.notesSlide+xml"/>
  <Override PartName="/ppt/slides/slide23.xml" ContentType="application/vnd.openxmlformats-officedocument.presentationml.slide+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41.xml" ContentType="application/vnd.openxmlformats-officedocument.presentationml.notesSlide+xml"/>
  <Override PartName="/ppt/notesSlides/notesSlide66.xml" ContentType="application/vnd.openxmlformats-officedocument.presentationml.notesSlide+xml"/>
  <Override PartName="/ppt/slides/slide13.xml" ContentType="application/vnd.openxmlformats-officedocument.presentationml.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notesSlides/notesSlide51.xml" ContentType="application/vnd.openxmlformats-officedocument.presentationml.notesSlide+xml"/>
  <Override PartName="/ppt/notesSlides/notesSlide57.xml" ContentType="application/vnd.openxmlformats-officedocument.presentationml.notes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notesSlides/notesSlide43.xml" ContentType="application/vnd.openxmlformats-officedocument.presentationml.notesSlide+xml"/>
  <Override PartName="/ppt/slides/slide33.xml" ContentType="application/vnd.openxmlformats-officedocument.presentationml.slide+xml"/>
  <Override PartName="/ppt/notesSlides/notesSlide45.xml" ContentType="application/vnd.openxmlformats-officedocument.presentationml.notesSlide+xml"/>
  <Override PartName="/ppt/presProps.xml" ContentType="application/vnd.openxmlformats-officedocument.presentationml.presProps+xml"/>
  <Override PartName="/ppt/notesSlides/notesSlide18.xml" ContentType="application/vnd.openxmlformats-officedocument.presentationml.notesSlide+xml"/>
  <Override PartName="/ppt/notesSlides/notesSlide48.xml" ContentType="application/vnd.openxmlformats-officedocument.presentationml.notesSlide+xml"/>
  <Default Extension="png" ContentType="image/png"/>
  <Override PartName="/ppt/slides/slide27.xml" ContentType="application/vnd.openxmlformats-officedocument.presentationml.slide+xml"/>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notesSlides/notesSlide39.xml" ContentType="application/vnd.openxmlformats-officedocument.presentationml.notesSlide+xml"/>
  <Override PartName="/ppt/notesSlides/notesSlide62.xml" ContentType="application/vnd.openxmlformats-officedocument.presentationml.notesSlide+xml"/>
  <Override PartName="/ppt/slides/slide53.xml" ContentType="application/vnd.openxmlformats-officedocument.presentationml.slide+xml"/>
  <Override PartName="/ppt/slides/slide76.xml" ContentType="application/vnd.openxmlformats-officedocument.presentationml.slide+xml"/>
  <Override PartName="/ppt/notesSlides/notesSlide24.xml" ContentType="application/vnd.openxmlformats-officedocument.presentationml.notesSlide+xml"/>
  <Override PartName="/ppt/notesSlides/notesSlide47.xml" ContentType="application/vnd.openxmlformats-officedocument.presentationml.notesSlide+xml"/>
  <Override PartName="/ppt/notesSlides/notesSlide55.xml" ContentType="application/vnd.openxmlformats-officedocument.presentationml.notesSlide+xml"/>
  <Override PartName="/ppt/slides/slide55.xml" ContentType="application/vnd.openxmlformats-officedocument.presentationml.slide+xml"/>
  <Override PartName="/ppt/slides/slide67.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notesSlides/notesSlide53.xml" ContentType="application/vnd.openxmlformats-officedocument.presentationml.notesSlide+xml"/>
  <Override PartName="/ppt/notesSlides/notesSlide14.xml" ContentType="application/vnd.openxmlformats-officedocument.presentationml.notesSlide+xml"/>
  <Override PartName="/ppt/notesSlides/notesSlide58.xml" ContentType="application/vnd.openxmlformats-officedocument.presentationml.notesSlide+xml"/>
  <Override PartName="/ppt/notesSlides/notesSlide28.xml" ContentType="application/vnd.openxmlformats-officedocument.presentationml.notesSlide+xml"/>
  <Override PartName="/ppt/theme/theme2.xml" ContentType="application/vnd.openxmlformats-officedocument.theme+xml"/>
  <Override PartName="/ppt/notesSlides/notesSlide27.xml" ContentType="application/vnd.openxmlformats-officedocument.presentationml.notesSlide+xml"/>
  <Override PartName="/ppt/slides/slide2.xml" ContentType="application/vnd.openxmlformats-officedocument.presentationml.slide+xml"/>
  <Override PartName="/ppt/slides/slide69.xml" ContentType="application/vnd.openxmlformats-officedocument.presentationml.slide+xml"/>
  <Override PartName="/ppt/notesSlides/notesSlide25.xml" ContentType="application/vnd.openxmlformats-officedocument.presentationml.notesSlide+xml"/>
  <Override PartName="/ppt/slides/slide35.xml" ContentType="application/vnd.openxmlformats-officedocument.presentationml.slide+xml"/>
  <Override PartName="/ppt/slides/slide42.xml" ContentType="application/vnd.openxmlformats-officedocument.presentationml.slide+xml"/>
  <Override PartName="/ppt/notesSlides/notesSlide40.xml" ContentType="application/vnd.openxmlformats-officedocument.presentationml.notesSlide+xml"/>
  <Override PartName="/ppt/notesSlides/notesSlide65.xml" ContentType="application/vnd.openxmlformats-officedocument.presentationml.notesSlide+xml"/>
  <Override PartName="/ppt/slides/slide45.xml" ContentType="application/vnd.openxmlformats-officedocument.presentationml.slide+xml"/>
  <Override PartName="/ppt/notesSlides/notesSlide34.xml" ContentType="application/vnd.openxmlformats-officedocument.presentationml.notes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50.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Slides/notesSlide36.xml" ContentType="application/vnd.openxmlformats-officedocument.presentationml.notesSlide+xml"/>
  <Override PartName="/ppt/slides/slide58.xml" ContentType="application/vnd.openxmlformats-officedocument.presentationml.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63.xml" ContentType="application/vnd.openxmlformats-officedocument.presentationml.notes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6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notesSlides/notesSlide50.xml" ContentType="application/vnd.openxmlformats-officedocument.presentationml.notesSlide+xml"/>
  <Override PartName="/ppt/slides/slide34.xml" ContentType="application/vnd.openxmlformats-officedocument.presentationml.slide+xml"/>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12.xml" ContentType="application/vnd.openxmlformats-officedocument.presentationml.notesSlide+xml"/>
  <Override PartName="/ppt/notesSlides/notesSlide37.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slides/slide49.xml" ContentType="application/vnd.openxmlformats-officedocument.presentationml.slide+xml"/>
  <Override PartName="/ppt/notesSlides/notesSlide60.xml" ContentType="application/vnd.openxmlformats-officedocument.presentationml.notesSlide+xml"/>
  <Override PartName="/ppt/slideLayouts/slideLayout1.xml" ContentType="application/vnd.openxmlformats-officedocument.presentationml.slideLayout+xml"/>
  <Override PartName="/ppt/slides/slide70.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notesSlides/notesSlide59.xml" ContentType="application/vnd.openxmlformats-officedocument.presentationml.notesSlide+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Default Extension="jpeg" ContentType="image/jpeg"/>
  <Override PartName="/ppt/slides/slide64.xml" ContentType="application/vnd.openxmlformats-officedocument.presentationml.slide+xml"/>
  <Override PartName="/ppt/notesSlides/notesSlide33.xml" ContentType="application/vnd.openxmlformats-officedocument.presentationml.notesSlide+xml"/>
  <Override PartName="/ppt/notesSlides/notesSlide46.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54.xml" ContentType="application/vnd.openxmlformats-officedocument.presentationml.notesSlide+xml"/>
  <Override PartName="/ppt/slides/slide72.xml" ContentType="application/vnd.openxmlformats-officedocument.presentationml.slide+xml"/>
  <Override PartName="/ppt/slides/slide74.xml" ContentType="application/vnd.openxmlformats-officedocument.presentationml.slide+xml"/>
  <Override PartName="/ppt/slideLayouts/slideLayout13.xml" ContentType="application/vnd.openxmlformats-officedocument.presentationml.slideLayout+xml"/>
  <Override PartName="/ppt/slides/slide75.xml" ContentType="application/vnd.openxmlformats-officedocument.presentationml.slide+xml"/>
  <Override PartName="/ppt/slides/slide8.xml" ContentType="application/vnd.openxmlformats-officedocument.presentationml.slide+xml"/>
  <Override PartName="/ppt/notesSlides/notesSlide64.xml" ContentType="application/vnd.openxmlformats-officedocument.presentationml.notesSlide+xml"/>
  <Override PartName="/ppt/slides/slide15.xml" ContentType="application/vnd.openxmlformats-officedocument.presentationml.slide+xml"/>
  <Override PartName="/ppt/notesSlides/notesSlide49.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73.xml" ContentType="application/vnd.openxmlformats-officedocument.presentationml.slide+xml"/>
  <Override PartName="/ppt/slides/slide32.xml" ContentType="application/vnd.openxmlformats-officedocument.presentationml.slide+xml"/>
  <Override PartName="/ppt/notesSlides/notesSlide30.xml" ContentType="application/vnd.openxmlformats-officedocument.presentationml.notesSlide+xml"/>
  <Override PartName="/ppt/slides/slide71.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Layouts/slideLayout12.xml" ContentType="application/vnd.openxmlformats-officedocument.presentationml.slideLayout+xml"/>
  <Override PartName="/ppt/notesSlides/notesSlide20.xml" ContentType="application/vnd.openxmlformats-officedocument.presentationml.notes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78"/>
  </p:notesMasterIdLst>
  <p:sldIdLst>
    <p:sldId id="256" r:id="rId2"/>
    <p:sldId id="367" r:id="rId3"/>
    <p:sldId id="262" r:id="rId4"/>
    <p:sldId id="339" r:id="rId5"/>
    <p:sldId id="416" r:id="rId6"/>
    <p:sldId id="417" r:id="rId7"/>
    <p:sldId id="418" r:id="rId8"/>
    <p:sldId id="368" r:id="rId9"/>
    <p:sldId id="369" r:id="rId10"/>
    <p:sldId id="340" r:id="rId11"/>
    <p:sldId id="342" r:id="rId12"/>
    <p:sldId id="370" r:id="rId13"/>
    <p:sldId id="343" r:id="rId14"/>
    <p:sldId id="346" r:id="rId15"/>
    <p:sldId id="359" r:id="rId16"/>
    <p:sldId id="344" r:id="rId17"/>
    <p:sldId id="361" r:id="rId18"/>
    <p:sldId id="383" r:id="rId19"/>
    <p:sldId id="384" r:id="rId20"/>
    <p:sldId id="385" r:id="rId21"/>
    <p:sldId id="371" r:id="rId22"/>
    <p:sldId id="372" r:id="rId23"/>
    <p:sldId id="310" r:id="rId24"/>
    <p:sldId id="364" r:id="rId25"/>
    <p:sldId id="392" r:id="rId26"/>
    <p:sldId id="345" r:id="rId27"/>
    <p:sldId id="307" r:id="rId28"/>
    <p:sldId id="365" r:id="rId29"/>
    <p:sldId id="366" r:id="rId30"/>
    <p:sldId id="386" r:id="rId31"/>
    <p:sldId id="373" r:id="rId32"/>
    <p:sldId id="387" r:id="rId33"/>
    <p:sldId id="347" r:id="rId34"/>
    <p:sldId id="357" r:id="rId35"/>
    <p:sldId id="358" r:id="rId36"/>
    <p:sldId id="360" r:id="rId37"/>
    <p:sldId id="362" r:id="rId38"/>
    <p:sldId id="312" r:id="rId39"/>
    <p:sldId id="348" r:id="rId40"/>
    <p:sldId id="389" r:id="rId41"/>
    <p:sldId id="351" r:id="rId42"/>
    <p:sldId id="391" r:id="rId43"/>
    <p:sldId id="378" r:id="rId44"/>
    <p:sldId id="413" r:id="rId45"/>
    <p:sldId id="415" r:id="rId46"/>
    <p:sldId id="354" r:id="rId47"/>
    <p:sldId id="356" r:id="rId48"/>
    <p:sldId id="388" r:id="rId49"/>
    <p:sldId id="419" r:id="rId50"/>
    <p:sldId id="301" r:id="rId51"/>
    <p:sldId id="302" r:id="rId52"/>
    <p:sldId id="303" r:id="rId53"/>
    <p:sldId id="305" r:id="rId54"/>
    <p:sldId id="306" r:id="rId55"/>
    <p:sldId id="311" r:id="rId56"/>
    <p:sldId id="337" r:id="rId57"/>
    <p:sldId id="393" r:id="rId58"/>
    <p:sldId id="405" r:id="rId59"/>
    <p:sldId id="407" r:id="rId60"/>
    <p:sldId id="394" r:id="rId61"/>
    <p:sldId id="395" r:id="rId62"/>
    <p:sldId id="396" r:id="rId63"/>
    <p:sldId id="397" r:id="rId64"/>
    <p:sldId id="398" r:id="rId65"/>
    <p:sldId id="399" r:id="rId66"/>
    <p:sldId id="400" r:id="rId67"/>
    <p:sldId id="401" r:id="rId68"/>
    <p:sldId id="402" r:id="rId69"/>
    <p:sldId id="403" r:id="rId70"/>
    <p:sldId id="404" r:id="rId71"/>
    <p:sldId id="408" r:id="rId72"/>
    <p:sldId id="409" r:id="rId73"/>
    <p:sldId id="410" r:id="rId74"/>
    <p:sldId id="411" r:id="rId75"/>
    <p:sldId id="412" r:id="rId76"/>
    <p:sldId id="363" r:id="rId7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5D0A"/>
    <a:srgbClr val="3A3A46"/>
    <a:srgbClr val="40404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85298" autoAdjust="0"/>
  </p:normalViewPr>
  <p:slideViewPr>
    <p:cSldViewPr snapToGrid="0" snapToObjects="1">
      <p:cViewPr varScale="1">
        <p:scale>
          <a:sx n="104" d="100"/>
          <a:sy n="104" d="100"/>
        </p:scale>
        <p:origin x="-112" y="-4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39" Type="http://schemas.openxmlformats.org/officeDocument/2006/relationships/slide" Target="slides/slide38.xml"/><Relationship Id="rId70" Type="http://schemas.openxmlformats.org/officeDocument/2006/relationships/slide" Target="slides/slide69.xml"/><Relationship Id="rId7" Type="http://schemas.openxmlformats.org/officeDocument/2006/relationships/slide" Target="slides/slide6.xml"/><Relationship Id="rId43" Type="http://schemas.openxmlformats.org/officeDocument/2006/relationships/slide" Target="slides/slide42.xml"/><Relationship Id="rId74" Type="http://schemas.openxmlformats.org/officeDocument/2006/relationships/slide" Target="slides/slide73.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77" Type="http://schemas.openxmlformats.org/officeDocument/2006/relationships/slide" Target="slides/slide76.xml"/><Relationship Id="rId63" Type="http://schemas.openxmlformats.org/officeDocument/2006/relationships/slide" Target="slides/slide62.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71" Type="http://schemas.openxmlformats.org/officeDocument/2006/relationships/slide" Target="slides/slide70.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82" Type="http://schemas.openxmlformats.org/officeDocument/2006/relationships/theme" Target="theme/theme1.xml"/><Relationship Id="rId69" Type="http://schemas.openxmlformats.org/officeDocument/2006/relationships/slide" Target="slides/slide68.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slide" Target="slides/slide56.xml"/><Relationship Id="rId59" Type="http://schemas.openxmlformats.org/officeDocument/2006/relationships/slide" Target="slides/slide58.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slide" Target="slides/slide54.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62" Type="http://schemas.openxmlformats.org/officeDocument/2006/relationships/slide" Target="slides/slide61.xml"/><Relationship Id="rId66" Type="http://schemas.openxmlformats.org/officeDocument/2006/relationships/slide" Target="slides/slide65.xml"/><Relationship Id="rId36" Type="http://schemas.openxmlformats.org/officeDocument/2006/relationships/slide" Target="slides/slide35.xml"/><Relationship Id="rId72" Type="http://schemas.openxmlformats.org/officeDocument/2006/relationships/slide" Target="slides/slide71.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75" Type="http://schemas.openxmlformats.org/officeDocument/2006/relationships/slide" Target="slides/slide74.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65" Type="http://schemas.openxmlformats.org/officeDocument/2006/relationships/slide" Target="slides/slide64.xml"/><Relationship Id="rId67" Type="http://schemas.openxmlformats.org/officeDocument/2006/relationships/slide" Target="slides/slide66.xml"/><Relationship Id="rId54" Type="http://schemas.openxmlformats.org/officeDocument/2006/relationships/slide" Target="slides/slide53.xml"/><Relationship Id="rId12" Type="http://schemas.openxmlformats.org/officeDocument/2006/relationships/slide" Target="slides/slide11.xml"/><Relationship Id="rId76" Type="http://schemas.openxmlformats.org/officeDocument/2006/relationships/slide" Target="slides/slide75.xml"/><Relationship Id="rId79" Type="http://schemas.openxmlformats.org/officeDocument/2006/relationships/printerSettings" Target="printerSettings/printerSettings1.bin"/><Relationship Id="rId80" Type="http://schemas.openxmlformats.org/officeDocument/2006/relationships/presProps" Target="presProps.xml"/><Relationship Id="rId81" Type="http://schemas.openxmlformats.org/officeDocument/2006/relationships/viewProps" Target="viewProps.xml"/><Relationship Id="rId3" Type="http://schemas.openxmlformats.org/officeDocument/2006/relationships/slide" Target="slides/slide2.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68" Type="http://schemas.openxmlformats.org/officeDocument/2006/relationships/slide" Target="slides/slide67.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83" Type="http://schemas.openxmlformats.org/officeDocument/2006/relationships/tableStyles" Target="tableStyles.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78" Type="http://schemas.openxmlformats.org/officeDocument/2006/relationships/notesMaster" Target="notesMasters/notesMaster1.xml"/><Relationship Id="rId22" Type="http://schemas.openxmlformats.org/officeDocument/2006/relationships/slide" Target="slides/slide21.xml"/><Relationship Id="rId21"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4B03B9-A30A-6244-8A23-758CF62F9697}" type="datetimeFigureOut">
              <a:rPr lang="fr-FR"/>
              <a:pPr/>
              <a:t>17/01/12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D18A35-F1CF-2045-81E8-C709237A9A80}" type="slidenum">
              <a:rPr/>
              <a:pPr/>
              <a:t>‹#›</a:t>
            </a:fld>
            <a:endParaRPr lang="fr-FR"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4" Type="http://schemas.openxmlformats.org/officeDocument/2006/relationships/hyperlink" Target="http://fr.wikipedia.org/wiki/Graphisme" TargetMode="External"/><Relationship Id="rId5" Type="http://schemas.openxmlformats.org/officeDocument/2006/relationships/hyperlink" Target="http://fr.wikipedia.org/wiki/Illusion_d'optique" TargetMode="External"/><Relationship Id="rId7" Type="http://schemas.openxmlformats.org/officeDocument/2006/relationships/hyperlink" Target="http://fr.wikipedia.org/wiki/Calligramme" TargetMode="External"/><Relationship Id="rId1" Type="http://schemas.openxmlformats.org/officeDocument/2006/relationships/notesMaster" Target="../notesMasters/notesMaster1.xml"/><Relationship Id="rId2" Type="http://schemas.openxmlformats.org/officeDocument/2006/relationships/slide" Target="../slides/slide57.xml"/><Relationship Id="rId3" Type="http://schemas.openxmlformats.org/officeDocument/2006/relationships/hyperlink" Target="http://fr.wikipedia.org/wiki/Sym%C3%A9trie" TargetMode="External"/><Relationship Id="rId6" Type="http://schemas.openxmlformats.org/officeDocument/2006/relationships/hyperlink" Target="http://fr.wikipedia.org/wiki/Calligraphie" TargetMode="External"/></Relationships>
</file>

<file path=ppt/notesSlides/_rels/notesSlide48.xml.rels><?xml version="1.0" encoding="UTF-8" standalone="yes"?>
<Relationships xmlns="http://schemas.openxmlformats.org/package/2006/relationships"><Relationship Id="rId4" Type="http://schemas.openxmlformats.org/officeDocument/2006/relationships/hyperlink" Target="http://fr.wikipedia.org/wiki/Graphisme" TargetMode="External"/><Relationship Id="rId5" Type="http://schemas.openxmlformats.org/officeDocument/2006/relationships/hyperlink" Target="http://fr.wikipedia.org/wiki/Illusion_d'optique" TargetMode="External"/><Relationship Id="rId7" Type="http://schemas.openxmlformats.org/officeDocument/2006/relationships/hyperlink" Target="http://fr.wikipedia.org/wiki/Calligramme" TargetMode="External"/><Relationship Id="rId1" Type="http://schemas.openxmlformats.org/officeDocument/2006/relationships/notesMaster" Target="../notesMasters/notesMaster1.xml"/><Relationship Id="rId2" Type="http://schemas.openxmlformats.org/officeDocument/2006/relationships/slide" Target="../slides/slide58.xml"/><Relationship Id="rId3" Type="http://schemas.openxmlformats.org/officeDocument/2006/relationships/hyperlink" Target="http://fr.wikipedia.org/wiki/Sym%C3%A9trie" TargetMode="External"/><Relationship Id="rId6" Type="http://schemas.openxmlformats.org/officeDocument/2006/relationships/hyperlink" Target="http://fr.wikipedia.org/wiki/Calligraphie" TargetMode="External"/></Relationships>
</file>

<file path=ppt/notesSlides/_rels/notesSlide49.xml.rels><?xml version="1.0" encoding="UTF-8" standalone="yes"?>
<Relationships xmlns="http://schemas.openxmlformats.org/package/2006/relationships"><Relationship Id="rId4" Type="http://schemas.openxmlformats.org/officeDocument/2006/relationships/hyperlink" Target="http://fr.wikipedia.org/wiki/Graphisme" TargetMode="External"/><Relationship Id="rId5" Type="http://schemas.openxmlformats.org/officeDocument/2006/relationships/hyperlink" Target="http://fr.wikipedia.org/wiki/Illusion_d'optique" TargetMode="External"/><Relationship Id="rId7" Type="http://schemas.openxmlformats.org/officeDocument/2006/relationships/hyperlink" Target="http://fr.wikipedia.org/wiki/Calligramme" TargetMode="External"/><Relationship Id="rId1" Type="http://schemas.openxmlformats.org/officeDocument/2006/relationships/notesMaster" Target="../notesMasters/notesMaster1.xml"/><Relationship Id="rId2" Type="http://schemas.openxmlformats.org/officeDocument/2006/relationships/slide" Target="../slides/slide59.xml"/><Relationship Id="rId3" Type="http://schemas.openxmlformats.org/officeDocument/2006/relationships/hyperlink" Target="http://fr.wikipedia.org/wiki/Sym%C3%A9trie" TargetMode="External"/><Relationship Id="rId6" Type="http://schemas.openxmlformats.org/officeDocument/2006/relationships/hyperlink" Target="http://fr.wikipedia.org/wiki/Calligraphi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Voici une </a:t>
            </a:r>
            <a:r>
              <a:rPr lang="fr-FR" b="1"/>
              <a:t>signalétique </a:t>
            </a:r>
            <a:r>
              <a:rPr lang="fr-FR"/>
              <a:t>réalisée pour la maison de retraite Hottingen à Zurich par le studio de design suisse Information Architects.</a:t>
            </a:r>
          </a:p>
          <a:p>
            <a:r>
              <a:rPr lang="fr-FR"/>
              <a:t>Ce projet a été primé au VLOW! Award de 2010.</a:t>
            </a:r>
          </a:p>
          <a:p>
            <a:r>
              <a:rPr lang="fr-FR"/>
              <a:t>Composé de plusieurs cadres qui peuvent se combiner de différentes manières, c’est simple, épuré, graphique.</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8</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r>
              <a:rPr lang="fr-FR" b="1"/>
              <a:t>Six jeunes étudiants de la Concordia University :</a:t>
            </a:r>
            <a:r>
              <a:rPr lang="fr-FR"/>
              <a:t> Kyosuke Nishida, Brian Li, Sean Yendrys, Dominic Liu, Stefan Spec et Duc Tran – </a:t>
            </a:r>
          </a:p>
          <a:p>
            <a:pPr rtl="0"/>
            <a:endParaRPr lang="fr-FR"/>
          </a:p>
          <a:p>
            <a:pPr rtl="0"/>
            <a:r>
              <a:rPr lang="fr-FR"/>
              <a:t>Ont récemment créé ce projet étonnant appelé </a:t>
            </a:r>
            <a:r>
              <a:rPr lang="fr-FR" b="1"/>
              <a:t>Still Life Comes Alive. </a:t>
            </a:r>
          </a:p>
          <a:p>
            <a:pPr rtl="0"/>
            <a:endParaRPr lang="fr-FR"/>
          </a:p>
          <a:p>
            <a:pPr rtl="0"/>
            <a:r>
              <a:rPr lang="fr-FR"/>
              <a:t>Des milliers de morceaux de papier pliés ont été collées ensemble et utilisés pour construire ce paysage typographique impressionnant. </a:t>
            </a:r>
          </a:p>
          <a:p>
            <a:pPr rtl="0"/>
            <a:endParaRPr lang="fr-FR"/>
          </a:p>
          <a:p>
            <a:pPr rtl="0"/>
            <a:r>
              <a:rPr lang="fr-FR"/>
              <a:t>Ce projet a reçu le Prix d'excellence dans la catégorie non publié et a été le gagnant de la Typographie inaugurale communications Arts annuel.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19</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Justine Sutton a réalisé cette typographie avec de petits bouts de papier</a:t>
            </a:r>
          </a:p>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20</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21</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r>
              <a:rPr lang="fr-FR" b="1"/>
              <a:t>Six jeunes étudiants de la Concordia University :</a:t>
            </a:r>
            <a:r>
              <a:rPr lang="fr-FR"/>
              <a:t> Kyosuke Nishida, Brian Li, Sean Yendrys, Dominic Liu, Stefan Spec et Duc Tran – </a:t>
            </a:r>
          </a:p>
          <a:p>
            <a:pPr rtl="0"/>
            <a:endParaRPr lang="fr-FR"/>
          </a:p>
          <a:p>
            <a:pPr rtl="0"/>
            <a:r>
              <a:rPr lang="fr-FR"/>
              <a:t>Ont récemment créé ce projet étonnant appelé </a:t>
            </a:r>
            <a:r>
              <a:rPr lang="fr-FR" b="1"/>
              <a:t>Still Life Comes Alive. </a:t>
            </a:r>
          </a:p>
          <a:p>
            <a:pPr rtl="0"/>
            <a:endParaRPr lang="fr-FR"/>
          </a:p>
          <a:p>
            <a:pPr rtl="0"/>
            <a:r>
              <a:rPr lang="fr-FR"/>
              <a:t>Des milliers de morceaux de papier pliés ont été collées ensemble et utilisés pour construire ce paysage typographique impressionnant. </a:t>
            </a:r>
          </a:p>
          <a:p>
            <a:pPr rtl="0"/>
            <a:endParaRPr lang="fr-FR"/>
          </a:p>
          <a:p>
            <a:pPr rtl="0"/>
            <a:r>
              <a:rPr lang="fr-FR"/>
              <a:t>Ce projet a reçu le Prix d'excellence dans la catégorie non publié et a été le gagnant de la Typographie inaugurale communications Arts annuel.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22</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Hamburger typographique</a:t>
            </a:r>
          </a:p>
        </p:txBody>
      </p:sp>
      <p:sp>
        <p:nvSpPr>
          <p:cNvPr id="4" name="Espace réservé du numéro de diapositive 3"/>
          <p:cNvSpPr>
            <a:spLocks noGrp="1"/>
          </p:cNvSpPr>
          <p:nvPr>
            <p:ph type="sldNum" sz="quarter" idx="10"/>
          </p:nvPr>
        </p:nvSpPr>
        <p:spPr/>
        <p:txBody>
          <a:bodyPr/>
          <a:lstStyle/>
          <a:p>
            <a:fld id="{6FD18A35-F1CF-2045-81E8-C709237A9A80}" type="slidenum">
              <a:rPr/>
              <a:pPr/>
              <a:t>23</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No by Markus Raetz</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24</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Nicolas Baillargeon</a:t>
            </a:r>
          </a:p>
        </p:txBody>
      </p:sp>
      <p:sp>
        <p:nvSpPr>
          <p:cNvPr id="4" name="Espace réservé du numéro de diapositive 3"/>
          <p:cNvSpPr>
            <a:spLocks noGrp="1"/>
          </p:cNvSpPr>
          <p:nvPr>
            <p:ph type="sldNum" sz="quarter" idx="10"/>
          </p:nvPr>
        </p:nvSpPr>
        <p:spPr/>
        <p:txBody>
          <a:bodyPr/>
          <a:lstStyle/>
          <a:p>
            <a:fld id="{6FD18A35-F1CF-2045-81E8-C709237A9A80}" type="slidenum">
              <a:rPr/>
              <a:pPr/>
              <a:t>25</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A la place des flaurs, arbres</a:t>
            </a:r>
            <a:r>
              <a:rPr lang="fr-FR" baseline="0"/>
              <a:t> et gazon le </a:t>
            </a:r>
            <a:r>
              <a:rPr lang="fr-FR"/>
              <a:t>"Christian Garden" de Berlin-Marzahn est un jardin typographique. Un claustra d’aluminium doré en forme de lettres constitue des mots et des phrasesdu nouveau testament.</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26</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Times New Roman : Paysage imaginaire</a:t>
            </a:r>
            <a:r>
              <a:rPr lang="fr-FR" baseline="0" dirty="0"/>
              <a:t> en 3D</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27</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Chris LabrooyT, Un artiste anglais qui mélange avec talent les lettres et les matières pour des compositions typographiques en 3D. </a:t>
            </a:r>
          </a:p>
          <a:p>
            <a:endParaRPr lang="fr-FR"/>
          </a:p>
          <a:p>
            <a:r>
              <a:rPr lang="fr-FR"/>
              <a:t>Typography design based on the architecture of </a:t>
            </a:r>
            <a:r>
              <a:rPr lang="fr-FR" b="1"/>
              <a:t>Tadao Ando</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28</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American Graphic Design Award</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9</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29</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30</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a:solidFill>
                  <a:schemeClr val="tx1"/>
                </a:solidFill>
                <a:latin typeface="+mn-lt"/>
                <a:ea typeface="+mn-ea"/>
                <a:cs typeface="+mn-cs"/>
              </a:rPr>
              <a:t>Robert Indiana</a:t>
            </a:r>
          </a:p>
          <a:p>
            <a:endParaRPr lang="fr-FR" sz="1200" kern="1200">
              <a:solidFill>
                <a:schemeClr val="tx1"/>
              </a:solidFill>
              <a:latin typeface="+mn-lt"/>
              <a:ea typeface="+mn-ea"/>
              <a:cs typeface="+mn-cs"/>
            </a:endParaRPr>
          </a:p>
          <a:p>
            <a:r>
              <a:rPr lang="fr-FR" b="1"/>
              <a:t>C'est un artiste américain associé au mouvement du pop art.</a:t>
            </a:r>
          </a:p>
          <a:p>
            <a:endParaRPr lang="fr-FR" b="1"/>
          </a:p>
          <a:p>
            <a:r>
              <a:rPr lang="fr-FR" b="0"/>
              <a:t>la sculpture LOVE de Robert Indiana a élu domicile dans les rues les villes des 4 coins du globe : </a:t>
            </a:r>
            <a:r>
              <a:rPr lang="fr-FR" b="1"/>
              <a:t>New York, Madrid, Singapour, Taipei, Shanghai, Montréal…</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31</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Ice typography</a:t>
            </a:r>
          </a:p>
          <a:p>
            <a:r>
              <a:rPr lang="fr-FR"/>
              <a:t>mots en glace conçus dans des lieux extérieurs afin de donner une ambiance particulière. Ces créations pensées par Nicole Dextras impressionnent par leur qualité.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32</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In place of flowers, trees and plants the "Christian Garden" in Berlin-Marzahn is a garden of type. A claustral colonnade built from golden aluminium letters quoting words from the</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33</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un projet typographique assez sympa découvert sur le blog de Geoffrey Dorne</a:t>
            </a:r>
          </a:p>
        </p:txBody>
      </p:sp>
      <p:sp>
        <p:nvSpPr>
          <p:cNvPr id="4" name="Espace réservé du numéro de diapositive 3"/>
          <p:cNvSpPr>
            <a:spLocks noGrp="1"/>
          </p:cNvSpPr>
          <p:nvPr>
            <p:ph type="sldNum" sz="quarter" idx="10"/>
          </p:nvPr>
        </p:nvSpPr>
        <p:spPr/>
        <p:txBody>
          <a:bodyPr/>
          <a:lstStyle/>
          <a:p>
            <a:fld id="{6FD18A35-F1CF-2045-81E8-C709237A9A80}" type="slidenum">
              <a:rPr/>
              <a:pPr/>
              <a:t>34</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un projet typographique assez sympa découvert sur le blog de Geoffrey Dorne</a:t>
            </a:r>
          </a:p>
        </p:txBody>
      </p:sp>
      <p:sp>
        <p:nvSpPr>
          <p:cNvPr id="4" name="Espace réservé du numéro de diapositive 3"/>
          <p:cNvSpPr>
            <a:spLocks noGrp="1"/>
          </p:cNvSpPr>
          <p:nvPr>
            <p:ph type="sldNum" sz="quarter" idx="10"/>
          </p:nvPr>
        </p:nvSpPr>
        <p:spPr/>
        <p:txBody>
          <a:bodyPr/>
          <a:lstStyle/>
          <a:p>
            <a:fld id="{6FD18A35-F1CF-2045-81E8-C709237A9A80}" type="slidenum">
              <a:rPr/>
              <a:pPr/>
              <a:t>35</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36</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r>
              <a:rPr lang="fr-FR" b="1"/>
              <a:t>Six jeunes étudiants de la Concordia University :</a:t>
            </a:r>
            <a:r>
              <a:rPr lang="fr-FR"/>
              <a:t> Kyosuke Nishida, Brian Li, Sean Yendrys, Dominic Liu, Stefan Spec et Duc Tran – </a:t>
            </a:r>
          </a:p>
          <a:p>
            <a:pPr rtl="0"/>
            <a:endParaRPr lang="fr-FR"/>
          </a:p>
          <a:p>
            <a:pPr rtl="0"/>
            <a:r>
              <a:rPr lang="fr-FR"/>
              <a:t>Ont récemment créé ce projet étonnant appelé </a:t>
            </a:r>
            <a:r>
              <a:rPr lang="fr-FR" b="1"/>
              <a:t>Still Life Comes Alive. </a:t>
            </a:r>
          </a:p>
          <a:p>
            <a:pPr rtl="0"/>
            <a:endParaRPr lang="fr-FR"/>
          </a:p>
          <a:p>
            <a:pPr rtl="0"/>
            <a:r>
              <a:rPr lang="fr-FR"/>
              <a:t>Des milliers de morceaux de papier pliés ont été collées ensemble et utilisés pour construire ce paysage typographique impressionnant. </a:t>
            </a:r>
          </a:p>
          <a:p>
            <a:pPr rtl="0"/>
            <a:endParaRPr lang="fr-FR"/>
          </a:p>
          <a:p>
            <a:pPr rtl="0"/>
            <a:r>
              <a:rPr lang="fr-FR"/>
              <a:t>Ce projet a reçu le Prix d'excellence dans la catégorie non publié et a été le gagnant de la Typographie inaugurale communications Arts annuel.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37</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Excellente idée du designer hollandais </a:t>
            </a:r>
            <a:r>
              <a:rPr lang="fr-FR" b="1" dirty="0"/>
              <a:t>Roeland Otten </a:t>
            </a:r>
            <a:r>
              <a:rPr lang="fr-FR" dirty="0"/>
              <a:t>: les ABChairs ou chaises alphabet. Une série de 26 chaises typographiques sur lesquelles on peut donc s’asseoir mais aussi composer des mots de fort belle dimension. </a:t>
            </a:r>
          </a:p>
        </p:txBody>
      </p:sp>
      <p:sp>
        <p:nvSpPr>
          <p:cNvPr id="4" name="Espace réservé du numéro de diapositive 3"/>
          <p:cNvSpPr>
            <a:spLocks noGrp="1"/>
          </p:cNvSpPr>
          <p:nvPr>
            <p:ph type="sldNum" sz="quarter" idx="10"/>
          </p:nvPr>
        </p:nvSpPr>
        <p:spPr/>
        <p:txBody>
          <a:bodyPr/>
          <a:lstStyle/>
          <a:p>
            <a:fld id="{6FD18A35-F1CF-2045-81E8-C709237A9A80}" type="slidenum">
              <a:rPr/>
              <a:pPr/>
              <a:t>38</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Cette campagne pour la SNCF a été créée par l’agence DDB (France), par les directeurs de création Alexandre Hervé et Sylvain Thirache, le directeur artistique Sébastien Pierre et le concepteur-rédacteur Jérôme Langlade. Pour moi cette campagne d’affichage est extrêmement bien faite car elle est originale, concise et déclinable. Le slogan ne laisse d’ailleurs aucune place à l’imagination et nous permet de décrypter avec facilité le but de la publicité : créer du traffic sur le site voyages-sncf, faire connaître au grand public les nouvels destinations possibles tout en faisant la promotion de villages français!</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10</a:t>
            </a:fld>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a:t>série de l’artiste et photographe autrichien Bela Borsodi avec ces visuels intitulés “Alphabets Everyday”. Commandité pour WAD Magazine, ce shooting typographique met en scène chaque lettres dans des situations du quotidien pour écrire le mot Alphabets.</a:t>
            </a:r>
          </a:p>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39</a:t>
            </a:fld>
            <a:endParaRPr lang="fr-F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Robert Boyle</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40</a:t>
            </a:fld>
            <a:endParaRPr lang="fr-F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 designer Andy Woodruff et Axis Maps ont ainsi dépoussiéré les plans standards avec des cartes typographiques de Chicago et de Boston.</a:t>
            </a:r>
          </a:p>
          <a:p>
            <a:r>
              <a:rPr lang="fr-FR"/>
              <a:t>Le principe est simple : des mots viennent tapisser les artères de la ville et les éléments urbains (nom de rues, de parcs, de lacs…). Des mots qui définissent le territoire dans tous ses recoins.</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41</a:t>
            </a:fld>
            <a:endParaRPr lang="fr-F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Oded</a:t>
            </a:r>
            <a:r>
              <a:rPr lang="fr-FR" b="1" baseline="0"/>
              <a:t> Ezer</a:t>
            </a:r>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42</a:t>
            </a:fld>
            <a:endParaRPr lang="fr-F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Julian Franky Tobon</a:t>
            </a:r>
          </a:p>
          <a:p>
            <a:r>
              <a:rPr lang="fr-FR"/>
              <a:t>L’illustrateur et typographe colombien Julian Franky Tobon, basé à Bogota, vient d’élaborer une typo expérimentale qui s’inspire des textures, des motifs et des patrons issus de l’univers du textile</a:t>
            </a:r>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43</a:t>
            </a:fld>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Julian Franky Tobon</a:t>
            </a:r>
          </a:p>
          <a:p>
            <a:r>
              <a:rPr lang="fr-FR"/>
              <a:t>L’illustrateur et typographe colombien Julian Franky Tobon, basé à Bogota, vient d’élaborer une typo expérimentale qui s’inspire des textures, des motifs et des patrons issus de l’univers du textile</a:t>
            </a:r>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44</a:t>
            </a:fld>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45</a:t>
            </a:fld>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46</a:t>
            </a:fld>
            <a:endParaRPr lang="fr-F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 Calango est une typographie « vivante » qui se présente sous forme de caractères animés avec plusieurs versions de chaque lettre et avec un ensemble de calques nécessaires pour personnaliser la typographie selon votre goût. Réalisé par Maria Jose Heredia Torrero (qui nous vient du Mexique) ce caractère comprend 105 glyphes et est proposé en deux versions. Une version bi-colore et pleine et une version sous forme de contours. Les deux sont disponibles en version animée ou statique.</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47</a:t>
            </a:fld>
            <a:endParaRPr lang="fr-F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48</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Cédric Gatillon</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11</a:t>
            </a:fld>
            <a:endParaRPr lang="fr-F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49</a:t>
            </a:fld>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51</a:t>
            </a:fld>
            <a:endParaRPr lang="fr-F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52</a:t>
            </a:fld>
            <a:endParaRPr lang="fr-F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53</a:t>
            </a:fld>
            <a:endParaRPr lang="fr-F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54</a:t>
            </a:fld>
            <a:endParaRPr lang="fr-F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55</a:t>
            </a:fld>
            <a:endParaRPr lang="fr-F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Olly moss </a:t>
            </a:r>
            <a:r>
              <a:rPr lang="fr-FR" b="1"/>
              <a:t>graphiste anglais de 21 ans : </a:t>
            </a:r>
            <a:r>
              <a:rPr lang="fr-FR"/>
              <a:t>des créations de t-shirts, des séries de posters et affiches toujours très inspirés</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56</a:t>
            </a:fld>
            <a:endParaRPr lang="fr-F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 </a:t>
            </a:r>
            <a:r>
              <a:rPr lang="fr-FR" b="1"/>
              <a:t>ambigramme</a:t>
            </a:r>
            <a:r>
              <a:rPr lang="fr-FR"/>
              <a:t>, en anglais </a:t>
            </a:r>
            <a:r>
              <a:rPr lang="fr-FR" i="1"/>
              <a:t>ambigram</a:t>
            </a:r>
            <a:r>
              <a:rPr lang="fr-FR"/>
              <a:t>, est la figure graphique d'un mot qui, vu sous une certaine </a:t>
            </a:r>
            <a:r>
              <a:rPr lang="fr-FR">
                <a:hlinkClick r:id="rId3" tooltip="Symétrie"/>
              </a:rPr>
              <a:t>symétrie</a:t>
            </a:r>
            <a:r>
              <a:rPr lang="fr-FR"/>
              <a:t> ou avec une certaine rotation, donne soit le même mot, soit un autre mot.</a:t>
            </a:r>
          </a:p>
          <a:p>
            <a:r>
              <a:rPr lang="fr-FR"/>
              <a:t>L'existence d'ambigrammes est rendue possible par la capacité humaine à reconnaître des caractères réalisés de manière imparfaite. La réalisation d'ambigrammes est souvent un thème d'exercices dans les écoles de </a:t>
            </a:r>
            <a:r>
              <a:rPr lang="fr-FR">
                <a:hlinkClick r:id="rId4" tooltip="Graphisme"/>
              </a:rPr>
              <a:t>graphisme</a:t>
            </a:r>
            <a:r>
              <a:rPr lang="fr-FR"/>
              <a:t> et nécessite la maîtrise des </a:t>
            </a:r>
            <a:r>
              <a:rPr lang="fr-FR">
                <a:hlinkClick r:id="rId5" tooltip="Illusion d'optique"/>
              </a:rPr>
              <a:t>illusions d'optique</a:t>
            </a:r>
            <a:r>
              <a:rPr lang="fr-FR"/>
              <a:t> et des symétries. C'est aussi un exercice de </a:t>
            </a:r>
            <a:r>
              <a:rPr lang="fr-FR">
                <a:hlinkClick r:id="rId6" tooltip="Calligraphie"/>
              </a:rPr>
              <a:t>calligraphie</a:t>
            </a:r>
            <a:r>
              <a:rPr lang="fr-FR"/>
              <a:t> au même titre que le </a:t>
            </a:r>
            <a:r>
              <a:rPr lang="fr-FR">
                <a:hlinkClick r:id="rId7" tooltip="Calligramme"/>
              </a:rPr>
              <a:t>calligramme</a:t>
            </a:r>
            <a:r>
              <a:rPr lang="fr-FR"/>
              <a:t>.</a:t>
            </a:r>
          </a:p>
        </p:txBody>
      </p:sp>
      <p:sp>
        <p:nvSpPr>
          <p:cNvPr id="4" name="Espace réservé du numéro de diapositive 3"/>
          <p:cNvSpPr>
            <a:spLocks noGrp="1"/>
          </p:cNvSpPr>
          <p:nvPr>
            <p:ph type="sldNum" sz="quarter" idx="10"/>
          </p:nvPr>
        </p:nvSpPr>
        <p:spPr/>
        <p:txBody>
          <a:bodyPr/>
          <a:lstStyle/>
          <a:p>
            <a:fld id="{6FD18A35-F1CF-2045-81E8-C709237A9A80}" type="slidenum">
              <a:rPr/>
              <a:pPr/>
              <a:t>57</a:t>
            </a:fld>
            <a:endParaRPr lang="fr-F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 </a:t>
            </a:r>
            <a:r>
              <a:rPr lang="fr-FR" b="1"/>
              <a:t>ambigramme</a:t>
            </a:r>
            <a:r>
              <a:rPr lang="fr-FR"/>
              <a:t>, en anglais </a:t>
            </a:r>
            <a:r>
              <a:rPr lang="fr-FR" i="1"/>
              <a:t>ambigram</a:t>
            </a:r>
            <a:r>
              <a:rPr lang="fr-FR"/>
              <a:t>, est la figure graphique d'un mot qui, vu sous une certaine </a:t>
            </a:r>
            <a:r>
              <a:rPr lang="fr-FR">
                <a:hlinkClick r:id="rId3" tooltip="Symétrie"/>
              </a:rPr>
              <a:t>symétrie</a:t>
            </a:r>
            <a:r>
              <a:rPr lang="fr-FR"/>
              <a:t> ou avec une certaine rotation, donne soit le même mot, soit un autre mot.</a:t>
            </a:r>
          </a:p>
          <a:p>
            <a:r>
              <a:rPr lang="fr-FR"/>
              <a:t>L'existence d'ambigrammes est rendue possible par la capacité humaine à reconnaître des caractères réalisés de manière imparfaite. La réalisation d'ambigrammes est souvent un thème d'exercices dans les écoles de </a:t>
            </a:r>
            <a:r>
              <a:rPr lang="fr-FR">
                <a:hlinkClick r:id="rId4" tooltip="Graphisme"/>
              </a:rPr>
              <a:t>graphisme</a:t>
            </a:r>
            <a:r>
              <a:rPr lang="fr-FR"/>
              <a:t> et nécessite la maîtrise des </a:t>
            </a:r>
            <a:r>
              <a:rPr lang="fr-FR">
                <a:hlinkClick r:id="rId5" tooltip="Illusion d'optique"/>
              </a:rPr>
              <a:t>illusions d'optique</a:t>
            </a:r>
            <a:r>
              <a:rPr lang="fr-FR"/>
              <a:t> et des symétries. C'est aussi un exercice de </a:t>
            </a:r>
            <a:r>
              <a:rPr lang="fr-FR">
                <a:hlinkClick r:id="rId6" tooltip="Calligraphie"/>
              </a:rPr>
              <a:t>calligraphie</a:t>
            </a:r>
            <a:r>
              <a:rPr lang="fr-FR"/>
              <a:t> au même titre que le </a:t>
            </a:r>
            <a:r>
              <a:rPr lang="fr-FR">
                <a:hlinkClick r:id="rId7" tooltip="Calligramme"/>
              </a:rPr>
              <a:t>calligramme</a:t>
            </a:r>
            <a:r>
              <a:rPr lang="fr-FR"/>
              <a:t>.</a:t>
            </a:r>
          </a:p>
        </p:txBody>
      </p:sp>
      <p:sp>
        <p:nvSpPr>
          <p:cNvPr id="4" name="Espace réservé du numéro de diapositive 3"/>
          <p:cNvSpPr>
            <a:spLocks noGrp="1"/>
          </p:cNvSpPr>
          <p:nvPr>
            <p:ph type="sldNum" sz="quarter" idx="10"/>
          </p:nvPr>
        </p:nvSpPr>
        <p:spPr/>
        <p:txBody>
          <a:bodyPr/>
          <a:lstStyle/>
          <a:p>
            <a:fld id="{6FD18A35-F1CF-2045-81E8-C709237A9A80}" type="slidenum">
              <a:rPr/>
              <a:pPr/>
              <a:t>58</a:t>
            </a:fld>
            <a:endParaRPr lang="fr-F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 </a:t>
            </a:r>
            <a:r>
              <a:rPr lang="fr-FR" b="1"/>
              <a:t>ambigramme</a:t>
            </a:r>
            <a:r>
              <a:rPr lang="fr-FR"/>
              <a:t>, en anglais </a:t>
            </a:r>
            <a:r>
              <a:rPr lang="fr-FR" i="1"/>
              <a:t>ambigram</a:t>
            </a:r>
            <a:r>
              <a:rPr lang="fr-FR"/>
              <a:t>, est la figure graphique d'un mot qui, vu sous une certaine </a:t>
            </a:r>
            <a:r>
              <a:rPr lang="fr-FR">
                <a:hlinkClick r:id="rId3" tooltip="Symétrie"/>
              </a:rPr>
              <a:t>symétrie</a:t>
            </a:r>
            <a:r>
              <a:rPr lang="fr-FR"/>
              <a:t> ou avec une certaine rotation, donne soit le même mot, soit un autre mot.</a:t>
            </a:r>
          </a:p>
          <a:p>
            <a:r>
              <a:rPr lang="fr-FR"/>
              <a:t>L'existence d'ambigrammes est rendue possible par la capacité humaine à reconnaître des caractères réalisés de manière imparfaite. La réalisation d'ambigrammes est souvent un thème d'exercices dans les écoles de </a:t>
            </a:r>
            <a:r>
              <a:rPr lang="fr-FR">
                <a:hlinkClick r:id="rId4" tooltip="Graphisme"/>
              </a:rPr>
              <a:t>graphisme</a:t>
            </a:r>
            <a:r>
              <a:rPr lang="fr-FR"/>
              <a:t> et nécessite la maîtrise des </a:t>
            </a:r>
            <a:r>
              <a:rPr lang="fr-FR">
                <a:hlinkClick r:id="rId5" tooltip="Illusion d'optique"/>
              </a:rPr>
              <a:t>illusions d'optique</a:t>
            </a:r>
            <a:r>
              <a:rPr lang="fr-FR"/>
              <a:t> et des symétries. C'est aussi un exercice de </a:t>
            </a:r>
            <a:r>
              <a:rPr lang="fr-FR">
                <a:hlinkClick r:id="rId6" tooltip="Calligraphie"/>
              </a:rPr>
              <a:t>calligraphie</a:t>
            </a:r>
            <a:r>
              <a:rPr lang="fr-FR"/>
              <a:t> au même titre que le </a:t>
            </a:r>
            <a:r>
              <a:rPr lang="fr-FR">
                <a:hlinkClick r:id="rId7" tooltip="Calligramme"/>
              </a:rPr>
              <a:t>calligramme</a:t>
            </a:r>
            <a:r>
              <a:rPr lang="fr-FR"/>
              <a:t>.</a:t>
            </a:r>
          </a:p>
        </p:txBody>
      </p:sp>
      <p:sp>
        <p:nvSpPr>
          <p:cNvPr id="4" name="Espace réservé du numéro de diapositive 3"/>
          <p:cNvSpPr>
            <a:spLocks noGrp="1"/>
          </p:cNvSpPr>
          <p:nvPr>
            <p:ph type="sldNum" sz="quarter" idx="10"/>
          </p:nvPr>
        </p:nvSpPr>
        <p:spPr/>
        <p:txBody>
          <a:bodyPr/>
          <a:lstStyle/>
          <a:p>
            <a:fld id="{6FD18A35-F1CF-2045-81E8-C709237A9A80}" type="slidenum">
              <a:rPr/>
              <a:pPr/>
              <a:t>59</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14</a:t>
            </a:fld>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60</a:t>
            </a:fld>
            <a:endParaRPr lang="fr-F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61</a:t>
            </a:fld>
            <a:endParaRPr lang="fr-F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62</a:t>
            </a:fld>
            <a:endParaRPr lang="fr-F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63</a:t>
            </a:fld>
            <a:endParaRPr lang="fr-F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64</a:t>
            </a:fld>
            <a:endParaRPr lang="fr-F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65</a:t>
            </a:fld>
            <a:endParaRPr lang="fr-F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66</a:t>
            </a:fld>
            <a:endParaRPr lang="fr-F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67</a:t>
            </a:fld>
            <a:endParaRPr lang="fr-F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68</a:t>
            </a:fld>
            <a:endParaRPr lang="fr-F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69</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In place of flowers, trees and plants the "Christian Garden" in Berlin-Marzahn is a garden of type. A claustral colonnade built from golden aluminium letters quoting words from the old and new testament. Whereas the landscape and garden design is done by the German office "relais Landschaftsarchitekten" the typography is done by Alexander Branczyk. The designer even designed an exclusive font for the project.</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15</a:t>
            </a:fld>
            <a:endParaRPr lang="fr-F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70</a:t>
            </a:fld>
            <a:endParaRPr lang="fr-F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71</a:t>
            </a:fld>
            <a:endParaRPr lang="fr-F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72</a:t>
            </a:fld>
            <a:endParaRPr lang="fr-F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73</a:t>
            </a:fld>
            <a:endParaRPr lang="fr-F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74</a:t>
            </a:fld>
            <a:endParaRPr lang="fr-F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Anna Chevance « Le corps</a:t>
            </a:r>
            <a:r>
              <a:rPr lang="fr-FR" b="1" baseline="0" dirty="0"/>
              <a:t> ty</a:t>
            </a:r>
            <a:r>
              <a:rPr lang="fr-FR" b="1" baseline="0" dirty="0"/>
              <a:t>pographique »</a:t>
            </a: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75</a:t>
            </a:fld>
            <a:endParaRPr lang="fr-F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i="0"/>
              <a:t>«Il n'y a aucune recherche, des dégradés grossiers, c'est le degré zéro de l'illustration», explique Grégory Kapustin, créateur de Onsetapelaffiche.fr et directeur d'une agence de communication. </a:t>
            </a:r>
          </a:p>
          <a:p>
            <a:r>
              <a:rPr lang="fr-FR" i="0"/>
              <a:t>«A l'origine, on a voulu monter un site de graphistes pour rigoler de l'affiche et proposer des solutions alternatives meilleures.» Mais les internautes en ont décidé autrement. Et en deux semaines, le site a enregistré 25.000 visites.</a:t>
            </a:r>
            <a:endParaRPr lang="fr-FR" i="0"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76</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r>
              <a:rPr lang="fr-FR" b="1"/>
              <a:t>Teresa Wozniak, étudiante en design à Halifax, Canada, a créé cet alphabet de papier</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16</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r>
              <a:rPr lang="fr-FR" b="1"/>
              <a:t>Six jeunes étudiants de la Concordia University :</a:t>
            </a:r>
            <a:r>
              <a:rPr lang="fr-FR"/>
              <a:t> Kyosuke Nishida, Brian Li, Sean Yendrys, Dominic Liu, Stefan Spec et Duc Tran – </a:t>
            </a:r>
          </a:p>
          <a:p>
            <a:pPr rtl="0"/>
            <a:endParaRPr lang="fr-FR"/>
          </a:p>
          <a:p>
            <a:pPr rtl="0"/>
            <a:r>
              <a:rPr lang="fr-FR"/>
              <a:t>Ont récemment créé ce projet étonnant appelé </a:t>
            </a:r>
            <a:r>
              <a:rPr lang="fr-FR" b="1"/>
              <a:t>Still Life Comes Alive. </a:t>
            </a:r>
          </a:p>
          <a:p>
            <a:pPr rtl="0"/>
            <a:endParaRPr lang="fr-FR"/>
          </a:p>
          <a:p>
            <a:pPr rtl="0"/>
            <a:r>
              <a:rPr lang="fr-FR"/>
              <a:t>Des milliers de morceaux de papier pliés ont été collées ensemble et utilisés pour construire ce paysage typographique impressionnant. </a:t>
            </a:r>
          </a:p>
          <a:p>
            <a:pPr rtl="0"/>
            <a:endParaRPr lang="fr-FR"/>
          </a:p>
          <a:p>
            <a:pPr rtl="0"/>
            <a:r>
              <a:rPr lang="fr-FR"/>
              <a:t>Ce projet a reçu le Prix d'excellence dans la catégorie non publié et a été le gagnant de la Typographie inaugurale communications Arts annuel.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17</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a:r>
              <a:rPr lang="fr-FR" b="1"/>
              <a:t>Six jeunes étudiants de la Concordia University :</a:t>
            </a:r>
            <a:r>
              <a:rPr lang="fr-FR"/>
              <a:t> Kyosuke Nishida, Brian Li, Sean Yendrys, Dominic Liu, Stefan Spec et Duc Tran – </a:t>
            </a:r>
          </a:p>
          <a:p>
            <a:pPr rtl="0"/>
            <a:endParaRPr lang="fr-FR"/>
          </a:p>
          <a:p>
            <a:pPr rtl="0"/>
            <a:r>
              <a:rPr lang="fr-FR"/>
              <a:t>Ont récemment créé ce projet étonnant appelé </a:t>
            </a:r>
            <a:r>
              <a:rPr lang="fr-FR" b="1"/>
              <a:t>Still Life Comes Alive. </a:t>
            </a:r>
          </a:p>
          <a:p>
            <a:pPr rtl="0"/>
            <a:endParaRPr lang="fr-FR"/>
          </a:p>
          <a:p>
            <a:pPr rtl="0"/>
            <a:r>
              <a:rPr lang="fr-FR"/>
              <a:t>Des milliers de morceaux de papier pliés ont été collées ensemble et utilisés pour construire ce paysage typographique impressionnant. </a:t>
            </a:r>
          </a:p>
          <a:p>
            <a:pPr rtl="0"/>
            <a:endParaRPr lang="fr-FR"/>
          </a:p>
          <a:p>
            <a:pPr rtl="0"/>
            <a:r>
              <a:rPr lang="fr-FR"/>
              <a:t>Ce projet a reçu le Prix d'excellence dans la catégorie non publié et a été le gagnant de la Typographie inaugurale communications Arts annuel.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18</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fr-FR"/>
              <a:t>Cliquez et modifiez le titre</a:t>
            </a:r>
            <a:endParaRPr/>
          </a:p>
        </p:txBody>
      </p:sp>
      <p:sp>
        <p:nvSpPr>
          <p:cNvPr id="3" name="Subtitle 2"/>
          <p:cNvSpPr>
            <a:spLocks noGrp="1"/>
          </p:cNvSpPr>
          <p:nvPr>
            <p:ph type="subTitle" idx="1"/>
          </p:nvPr>
        </p:nvSpPr>
        <p:spPr>
          <a:xfrm>
            <a:off x="306388" y="3505200"/>
            <a:ext cx="4683050" cy="1344706"/>
          </a:xfrm>
        </p:spPr>
        <p:txBody>
          <a:bodyPr anchor="b" anchorCtr="0">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a:p>
        </p:txBody>
      </p:sp>
      <p:sp>
        <p:nvSpPr>
          <p:cNvPr id="4" name="Date Placeholder 3"/>
          <p:cNvSpPr>
            <a:spLocks noGrp="1"/>
          </p:cNvSpPr>
          <p:nvPr>
            <p:ph type="dt" sz="half" idx="10"/>
          </p:nvPr>
        </p:nvSpPr>
        <p:spPr>
          <a:xfrm>
            <a:off x="457200" y="6275294"/>
            <a:ext cx="1600200" cy="365125"/>
          </a:xfrm>
        </p:spPr>
        <p:txBody>
          <a:bodyPr/>
          <a:lstStyle>
            <a:lvl1pPr>
              <a:defRPr sz="1100">
                <a:solidFill>
                  <a:schemeClr val="tx2"/>
                </a:solidFill>
              </a:defRPr>
            </a:lvl1p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a:xfrm>
            <a:off x="2209800" y="6275294"/>
            <a:ext cx="5638800" cy="365125"/>
          </a:xfrm>
        </p:spPr>
        <p:txBody>
          <a:bodyPr/>
          <a:lstStyle>
            <a:lvl1pPr algn="l">
              <a:defRPr sz="1100">
                <a:solidFill>
                  <a:schemeClr val="tx2"/>
                </a:solidFill>
              </a:defRPr>
            </a:lvl1pPr>
          </a:lstStyle>
          <a:p>
            <a:endParaRPr lang="fr-FR" dirty="0"/>
          </a:p>
        </p:txBody>
      </p:sp>
      <p:sp>
        <p:nvSpPr>
          <p:cNvPr id="6" name="Slide Number Placeholder 5"/>
          <p:cNvSpPr>
            <a:spLocks noGrp="1"/>
          </p:cNvSpPr>
          <p:nvPr>
            <p:ph type="sldNum" sz="quarter" idx="12"/>
          </p:nvPr>
        </p:nvSpPr>
        <p:spPr>
          <a:xfrm>
            <a:off x="8077200" y="6275294"/>
            <a:ext cx="609600" cy="365125"/>
          </a:xfrm>
        </p:spPr>
        <p:txBody>
          <a:bodyPr/>
          <a:lstStyle>
            <a:lvl1pPr>
              <a:defRPr sz="1400">
                <a:solidFill>
                  <a:schemeClr val="tx2"/>
                </a:solidFill>
              </a:defRPr>
            </a:lvl1pPr>
          </a:lstStyle>
          <a:p>
            <a:fld id="{65DF074D-F697-0B4B-A20B-96CCC40E9980}" type="slidenum">
              <a:rPr/>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fr-FR"/>
              <a:t>Cliquez et modifiez le titre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Image au-dessus de légende">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chorCtr="0">
            <a:noAutofit/>
          </a:bodyPr>
          <a:lstStyle>
            <a:lvl1pPr algn="l">
              <a:defRPr sz="3600"/>
            </a:lvl1p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images avec légende">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
        <p:nvSpPr>
          <p:cNvPr id="2" name="Title 1"/>
          <p:cNvSpPr>
            <a:spLocks noGrp="1"/>
          </p:cNvSpPr>
          <p:nvPr>
            <p:ph type="title"/>
          </p:nvPr>
        </p:nvSpPr>
        <p:spPr>
          <a:xfrm>
            <a:off x="632011" y="4329953"/>
            <a:ext cx="7907151" cy="927847"/>
          </a:xfrm>
        </p:spPr>
        <p:txBody>
          <a:bodyPr anchor="b" anchorCtr="0">
            <a:noAutofit/>
          </a:bodyPr>
          <a:lstStyle>
            <a:lvl1pPr algn="l">
              <a:defRPr sz="3600"/>
            </a:lvl1p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a:t>Cliquez et modifiez le titre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fr-FR"/>
              <a:t>Cliquez et modifiez le titre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fr-FR"/>
              <a:t>Cliquez et modifiez le titre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avec imag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fr-FR"/>
              <a:t>Cliquez et modifiez le titre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a:t>Cliquez et modifiez le titre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12775" y="582706"/>
            <a:ext cx="7918450" cy="788894"/>
          </a:xfrm>
        </p:spPr>
        <p:txBody>
          <a:bodyPr>
            <a:noAutofit/>
          </a:bodyPr>
          <a:lstStyle>
            <a:lvl1pPr>
              <a:defRPr/>
            </a:lvl1pPr>
          </a:lstStyle>
          <a:p>
            <a:r>
              <a:rPr lang="fr-FR"/>
              <a:t>Cliquez et modifiez le titre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7" name="Date Placeholder 6"/>
          <p:cNvSpPr>
            <a:spLocks noGrp="1"/>
          </p:cNvSpPr>
          <p:nvPr>
            <p:ph type="dt" sz="half" idx="10"/>
          </p:nvPr>
        </p:nvSpPr>
        <p:spPr/>
        <p:txBody>
          <a:bodyPr/>
          <a:lstStyle/>
          <a:p>
            <a:fld id="{F6E55FDC-2A6D-A24D-B955-6BF8AEDC3A06}" type="datetimeFigureOut">
              <a:rPr lang="fr-FR"/>
              <a:pPr/>
              <a:t>17/01/12</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5DF074D-F697-0B4B-A20B-96CCC40E9980}" type="slidenum">
              <a:rPr/>
              <a:pPr/>
              <a:t>‹#›</a:t>
            </a:fld>
            <a:endParaRPr lang="fr-FR" dirty="0"/>
          </a:p>
        </p:txBody>
      </p:sp>
      <p:sp>
        <p:nvSpPr>
          <p:cNvPr id="12" name="Rectangle 11"/>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E55FDC-2A6D-A24D-B955-6BF8AEDC3A06}" type="datetimeFigureOut">
              <a:rPr lang="fr-FR"/>
              <a:pPr/>
              <a:t>17/01/12</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fr-FR"/>
              <a:t>Cliquez et modifiez le titre</a:t>
            </a:r>
            <a:endParaRPr/>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theme" Target="../theme/theme1.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775" y="582706"/>
            <a:ext cx="7918450" cy="788894"/>
          </a:xfrm>
          <a:prstGeom prst="rect">
            <a:avLst/>
          </a:prstGeom>
        </p:spPr>
        <p:txBody>
          <a:bodyPr vert="horz" lIns="91440" tIns="45720" rIns="91440" bIns="45720" rtlCol="0" anchor="t" anchorCtr="0">
            <a:normAutofit/>
          </a:bodyPr>
          <a:lstStyle/>
          <a:p>
            <a:r>
              <a:rPr lang="fr-FR"/>
              <a:t>Cliquez et modifiez le titre</a:t>
            </a:r>
            <a:endParaRPr/>
          </a:p>
        </p:txBody>
      </p:sp>
      <p:sp>
        <p:nvSpPr>
          <p:cNvPr id="3" name="Text Placeholder 2"/>
          <p:cNvSpPr>
            <a:spLocks noGrp="1"/>
          </p:cNvSpPr>
          <p:nvPr>
            <p:ph type="body" idx="1"/>
          </p:nvPr>
        </p:nvSpPr>
        <p:spPr>
          <a:xfrm>
            <a:off x="988358" y="2044700"/>
            <a:ext cx="7167284" cy="40814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2"/>
          </p:nvPr>
        </p:nvSpPr>
        <p:spPr>
          <a:xfrm>
            <a:off x="457200" y="6275294"/>
            <a:ext cx="1600200" cy="365125"/>
          </a:xfrm>
          <a:prstGeom prst="rect">
            <a:avLst/>
          </a:prstGeom>
        </p:spPr>
        <p:txBody>
          <a:bodyPr vert="horz" lIns="91440" tIns="45720" rIns="91440" bIns="45720" rtlCol="0" anchor="ctr"/>
          <a:lstStyle>
            <a:lvl1pPr algn="l">
              <a:defRPr sz="1100">
                <a:solidFill>
                  <a:schemeClr val="tx2"/>
                </a:solidFill>
              </a:defRPr>
            </a:lvl1pPr>
          </a:lstStyle>
          <a:p>
            <a:fld id="{F6E55FDC-2A6D-A24D-B955-6BF8AEDC3A06}" type="datetimeFigureOut">
              <a:rPr lang="fr-FR"/>
              <a:pPr/>
              <a:t>17/01/12</a:t>
            </a:fld>
            <a:endParaRPr lang="fr-FR" dirty="0"/>
          </a:p>
        </p:txBody>
      </p:sp>
      <p:sp>
        <p:nvSpPr>
          <p:cNvPr id="5" name="Footer Placeholder 4"/>
          <p:cNvSpPr>
            <a:spLocks noGrp="1"/>
          </p:cNvSpPr>
          <p:nvPr>
            <p:ph type="ftr" sz="quarter" idx="3"/>
          </p:nvPr>
        </p:nvSpPr>
        <p:spPr>
          <a:xfrm>
            <a:off x="2205318" y="6275294"/>
            <a:ext cx="5643282" cy="365125"/>
          </a:xfrm>
          <a:prstGeom prst="rect">
            <a:avLst/>
          </a:prstGeom>
        </p:spPr>
        <p:txBody>
          <a:bodyPr vert="horz" lIns="91440" tIns="45720" rIns="91440" bIns="45720" rtlCol="0" anchor="ctr"/>
          <a:lstStyle>
            <a:lvl1pPr algn="l">
              <a:defRPr sz="1100">
                <a:solidFill>
                  <a:schemeClr val="tx2"/>
                </a:solidFill>
              </a:defRPr>
            </a:lvl1pPr>
          </a:lstStyle>
          <a:p>
            <a:endParaRPr lang="fr-FR" dirty="0"/>
          </a:p>
        </p:txBody>
      </p:sp>
      <p:sp>
        <p:nvSpPr>
          <p:cNvPr id="6" name="Slide Number Placeholder 5"/>
          <p:cNvSpPr>
            <a:spLocks noGrp="1"/>
          </p:cNvSpPr>
          <p:nvPr>
            <p:ph type="sldNum" sz="quarter" idx="4"/>
          </p:nvPr>
        </p:nvSpPr>
        <p:spPr>
          <a:xfrm>
            <a:off x="8077200" y="6275294"/>
            <a:ext cx="609600" cy="365125"/>
          </a:xfrm>
          <a:prstGeom prst="rect">
            <a:avLst/>
          </a:prstGeom>
        </p:spPr>
        <p:txBody>
          <a:bodyPr vert="horz" lIns="91440" tIns="45720" rIns="91440" bIns="45720" rtlCol="0" anchor="ctr"/>
          <a:lstStyle>
            <a:lvl1pPr algn="r">
              <a:defRPr sz="1400">
                <a:solidFill>
                  <a:schemeClr val="tx2"/>
                </a:solidFill>
              </a:defRPr>
            </a:lvl1pPr>
          </a:lstStyle>
          <a:p>
            <a:fld id="{65DF074D-F697-0B4B-A20B-96CCC40E9980}" type="slidenum">
              <a:rPr/>
              <a:pPr/>
              <a:t>‹#›</a:t>
            </a:fld>
            <a:endParaRPr lang="fr-FR"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2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chemeClr val="bg2"/>
        </a:buClr>
        <a:buSzPct val="90000"/>
        <a:buFont typeface="Wingdings 2" pitchFamily="18" charset="2"/>
        <a:buChar char="Ü"/>
        <a:defRPr sz="2200" kern="1200">
          <a:solidFill>
            <a:schemeClr val="tx1"/>
          </a:solidFill>
          <a:latin typeface="+mn-lt"/>
          <a:ea typeface="+mn-ea"/>
          <a:cs typeface="+mn-cs"/>
        </a:defRPr>
      </a:lvl1pPr>
      <a:lvl2pPr marL="6858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2000" kern="1200">
          <a:solidFill>
            <a:schemeClr val="tx1"/>
          </a:solidFill>
          <a:latin typeface="+mn-lt"/>
          <a:ea typeface="+mn-ea"/>
          <a:cs typeface="+mn-cs"/>
        </a:defRPr>
      </a:lvl2pPr>
      <a:lvl3pPr marL="10350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3pPr>
      <a:lvl4pPr marL="13716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1800" kern="1200">
          <a:solidFill>
            <a:schemeClr val="tx1"/>
          </a:solidFill>
          <a:latin typeface="+mn-lt"/>
          <a:ea typeface="+mn-ea"/>
          <a:cs typeface="+mn-cs"/>
        </a:defRPr>
      </a:lvl4pPr>
      <a:lvl5pPr marL="17208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image" Target="../media/image16.png"/><Relationship Id="rId5" Type="http://schemas.openxmlformats.org/officeDocument/2006/relationships/image" Target="../media/image17.pn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 Id="rId6" Type="http://schemas.openxmlformats.org/officeDocument/2006/relationships/image" Target="../media/image18.png"/></Relationships>
</file>

<file path=ppt/slides/_rels/slide11.xml.rels><?xml version="1.0" encoding="UTF-8" standalone="yes"?>
<Relationships xmlns="http://schemas.openxmlformats.org/package/2006/relationships"><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 Id="rId5"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hyperlink" Target="http://vimeo.com/18886355" TargetMode="External"/><Relationship Id="rId3"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3"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6.png"/></Relationships>
</file>

<file path=ppt/slides/_rels/slide26.xml.rels><?xml version="1.0" encoding="UTF-8" standalone="yes"?>
<Relationships xmlns="http://schemas.openxmlformats.org/package/2006/relationships"><Relationship Id="rId4"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3"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 Id="rId5"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3"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3" Type="http://schemas.openxmlformats.org/officeDocument/2006/relationships/image" Target="../media/image4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3"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3"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3"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3"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3"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3"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3"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2.png"/></Relationships>
</file>

<file path=ppt/slides/_rels/slide4.xml.rels><?xml version="1.0" encoding="UTF-8" standalone="yes"?>
<Relationships xmlns="http://schemas.openxmlformats.org/package/2006/relationships"><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 Id="rId5"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3"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3"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3" Type="http://schemas.openxmlformats.org/officeDocument/2006/relationships/image" Target="../media/image5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4"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7.png"/><Relationship Id="rId5" Type="http://schemas.openxmlformats.org/officeDocument/2006/relationships/image" Target="../media/image5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3" Type="http://schemas.openxmlformats.org/officeDocument/2006/relationships/image" Target="../media/image6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3"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67.png"/><Relationship Id="rId4" Type="http://schemas.openxmlformats.org/officeDocument/2006/relationships/image" Target="../media/image63.png"/><Relationship Id="rId5" Type="http://schemas.openxmlformats.org/officeDocument/2006/relationships/image" Target="../media/image64.png"/><Relationship Id="rId7"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2.png"/><Relationship Id="rId6" Type="http://schemas.openxmlformats.org/officeDocument/2006/relationships/image" Target="../media/image65.png"/></Relationships>
</file>

<file path=ppt/slides/_rels/slide47.xml.rels><?xml version="1.0" encoding="UTF-8" standalone="yes"?>
<Relationships xmlns="http://schemas.openxmlformats.org/package/2006/relationships"><Relationship Id="rId4"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vimeo.com/26316082" TargetMode="External"/></Relationships>
</file>

<file path=ppt/slides/_rels/slide48.xml.rels><?xml version="1.0" encoding="UTF-8" standalone="yes"?>
<Relationships xmlns="http://schemas.openxmlformats.org/package/2006/relationships"><Relationship Id="rId4" Type="http://schemas.openxmlformats.org/officeDocument/2006/relationships/image" Target="../media/image69.png"/><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www.ddina.com/index.php?/2011/typographic-music/" TargetMode="External"/><Relationship Id="rId5" Type="http://schemas.openxmlformats.org/officeDocument/2006/relationships/image" Target="../media/image70.png"/></Relationships>
</file>

<file path=ppt/slides/_rels/slide49.xml.rels><?xml version="1.0" encoding="UTF-8" standalone="yes"?>
<Relationships xmlns="http://schemas.openxmlformats.org/package/2006/relationships"><Relationship Id="rId4" Type="http://schemas.openxmlformats.org/officeDocument/2006/relationships/hyperlink" Target="http://www.ddina.com/index.php?/2011/typographic-music/" TargetMode="External"/><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71.png"/><Relationship Id="rId5" Type="http://schemas.openxmlformats.org/officeDocument/2006/relationships/hyperlink" Target="http://www.wordle.net/"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3" Type="http://schemas.openxmlformats.org/officeDocument/2006/relationships/image" Target="../media/image7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3" Type="http://schemas.openxmlformats.org/officeDocument/2006/relationships/image" Target="../media/image7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3" Type="http://schemas.openxmlformats.org/officeDocument/2006/relationships/image" Target="../media/image7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3" Type="http://schemas.openxmlformats.org/officeDocument/2006/relationships/image" Target="../media/image7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3" Type="http://schemas.openxmlformats.org/officeDocument/2006/relationships/image" Target="../media/image7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3" Type="http://schemas.openxmlformats.org/officeDocument/2006/relationships/image" Target="../media/image7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4"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79.png"/></Relationships>
</file>

<file path=ppt/slides/_rels/slide58.xml.rels><?xml version="1.0" encoding="UTF-8" standalone="yes"?>
<Relationships xmlns="http://schemas.openxmlformats.org/package/2006/relationships"><Relationship Id="rId4" Type="http://schemas.openxmlformats.org/officeDocument/2006/relationships/image" Target="../media/image82.png"/><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81.png"/></Relationships>
</file>

<file path=ppt/slides/_rels/slide59.xml.rels><?xml version="1.0" encoding="UTF-8" standalone="yes"?>
<Relationships xmlns="http://schemas.openxmlformats.org/package/2006/relationships"><Relationship Id="rId4" Type="http://schemas.openxmlformats.org/officeDocument/2006/relationships/image" Target="../media/image84.png"/><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83.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3" Type="http://schemas.openxmlformats.org/officeDocument/2006/relationships/image" Target="../media/image8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3" Type="http://schemas.openxmlformats.org/officeDocument/2006/relationships/image" Target="../media/image8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3" Type="http://schemas.openxmlformats.org/officeDocument/2006/relationships/image" Target="../media/image8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3" Type="http://schemas.openxmlformats.org/officeDocument/2006/relationships/image" Target="../media/image8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3" Type="http://schemas.openxmlformats.org/officeDocument/2006/relationships/image" Target="../media/image8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3" Type="http://schemas.openxmlformats.org/officeDocument/2006/relationships/image" Target="../media/image9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3" Type="http://schemas.openxmlformats.org/officeDocument/2006/relationships/image" Target="../media/image9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3" Type="http://schemas.openxmlformats.org/officeDocument/2006/relationships/image" Target="../media/image9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3" Type="http://schemas.openxmlformats.org/officeDocument/2006/relationships/image" Target="../media/image9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3" Type="http://schemas.openxmlformats.org/officeDocument/2006/relationships/image" Target="../media/image9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3" Type="http://schemas.openxmlformats.org/officeDocument/2006/relationships/image" Target="../media/image9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3" Type="http://schemas.openxmlformats.org/officeDocument/2006/relationships/image" Target="../media/image9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3" Type="http://schemas.openxmlformats.org/officeDocument/2006/relationships/image" Target="../media/image9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3" Type="http://schemas.openxmlformats.org/officeDocument/2006/relationships/image" Target="../media/image9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3" Type="http://schemas.openxmlformats.org/officeDocument/2006/relationships/image" Target="../media/image9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5.xml"/><Relationship Id="rId3" Type="http://schemas.openxmlformats.org/officeDocument/2006/relationships/image" Target="../media/image10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6.xml"/><Relationship Id="rId3" Type="http://schemas.openxmlformats.org/officeDocument/2006/relationships/image" Target="../media/image10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2.png"/><Relationship Id="rId5" Type="http://schemas.openxmlformats.org/officeDocument/2006/relationships/image" Target="../media/image7.png"/></Relationships>
</file>

<file path=ppt/slides/_rels/slide9.xml.rels><?xml version="1.0" encoding="UTF-8" standalone="yes"?>
<Relationships xmlns="http://schemas.openxmlformats.org/package/2006/relationships"><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5375282" y="0"/>
            <a:ext cx="3768718" cy="68580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solidFill>
                <a:schemeClr val="accent1"/>
              </a:solidFill>
            </a:endParaRPr>
          </a:p>
        </p:txBody>
      </p:sp>
      <p:sp>
        <p:nvSpPr>
          <p:cNvPr id="5" name="Titre 11"/>
          <p:cNvSpPr>
            <a:spLocks noGrp="1"/>
          </p:cNvSpPr>
          <p:nvPr>
            <p:ph type="ctrTitle"/>
          </p:nvPr>
        </p:nvSpPr>
        <p:spPr>
          <a:xfrm>
            <a:off x="532214" y="1661727"/>
            <a:ext cx="8147304" cy="1344168"/>
          </a:xfrm>
        </p:spPr>
        <p:txBody>
          <a:bodyPr/>
          <a:lstStyle/>
          <a:p>
            <a:r>
              <a:rPr lang="fr-FR" sz="8800" dirty="0">
                <a:solidFill>
                  <a:srgbClr val="FFFFFF"/>
                </a:solidFill>
              </a:rPr>
              <a:t>TYPO</a:t>
            </a:r>
            <a:r>
              <a:rPr lang="fr-FR" sz="8800" dirty="0">
                <a:latin typeface="Big Caslon"/>
                <a:cs typeface="Big Caslon"/>
              </a:rPr>
              <a:t>GRAPHIE</a:t>
            </a:r>
          </a:p>
        </p:txBody>
      </p:sp>
      <p:sp>
        <p:nvSpPr>
          <p:cNvPr id="7" name="Sous-titre 12"/>
          <p:cNvSpPr txBox="1">
            <a:spLocks/>
          </p:cNvSpPr>
          <p:nvPr/>
        </p:nvSpPr>
        <p:spPr>
          <a:xfrm>
            <a:off x="498348" y="3481691"/>
            <a:ext cx="8147304" cy="667512"/>
          </a:xfrm>
          <a:prstGeom prst="rect">
            <a:avLst/>
          </a:prstGeom>
        </p:spPr>
        <p:txBody>
          <a:bodyPr vert="horz" lIns="91440" tIns="45720" rIns="91440" bIns="45720" rtlCol="0" anchor="b" anchorCtr="0">
            <a:noAutofit/>
          </a:bodyPr>
          <a:lstStyle/>
          <a:p>
            <a:pPr marL="0" marR="0" lvl="0" indent="0" algn="l" defTabSz="914400" rtl="0" eaLnBrk="1" fontAlgn="auto" latinLnBrk="0" hangingPunct="1">
              <a:lnSpc>
                <a:spcPct val="100000"/>
              </a:lnSpc>
              <a:spcBef>
                <a:spcPct val="20000"/>
              </a:spcBef>
              <a:spcAft>
                <a:spcPts val="0"/>
              </a:spcAft>
              <a:buClr>
                <a:schemeClr val="bg2"/>
              </a:buClr>
              <a:buSzPct val="90000"/>
              <a:buFont typeface="Wingdings 2" pitchFamily="18" charset="2"/>
              <a:buNone/>
              <a:tabLst/>
              <a:defRPr/>
            </a:pPr>
            <a:r>
              <a:rPr kumimoji="0" lang="fr-FR" sz="5300" b="0" i="0" u="none" strike="noStrike" kern="1200" cap="none" spc="0" normalizeH="0" baseline="0" noProof="0" dirty="0">
                <a:ln>
                  <a:noFill/>
                </a:ln>
                <a:effectLst/>
                <a:uLnTx/>
                <a:uFillTx/>
                <a:latin typeface="New Century Schlbk"/>
                <a:ea typeface="+mn-ea"/>
                <a:cs typeface="New Century Schlbk"/>
              </a:rPr>
              <a:t>IV – Univers typographiques</a:t>
            </a:r>
          </a:p>
        </p:txBody>
      </p:sp>
      <p:sp>
        <p:nvSpPr>
          <p:cNvPr id="10" name="Sous-titre 2"/>
          <p:cNvSpPr>
            <a:spLocks noGrp="1"/>
          </p:cNvSpPr>
          <p:nvPr>
            <p:ph type="subTitle" idx="1"/>
          </p:nvPr>
        </p:nvSpPr>
        <p:spPr>
          <a:xfrm>
            <a:off x="1370071" y="5672669"/>
            <a:ext cx="4005211" cy="501952"/>
          </a:xfrm>
          <a:ln>
            <a:noFill/>
          </a:ln>
        </p:spPr>
        <p:txBody>
          <a:bodyPr>
            <a:noAutofit/>
          </a:bodyPr>
          <a:lstStyle/>
          <a:p>
            <a:r>
              <a:rPr lang="fr-FR" sz="2200">
                <a:ln>
                  <a:noFill/>
                </a:ln>
                <a:solidFill>
                  <a:schemeClr val="bg1"/>
                </a:solidFill>
              </a:rPr>
              <a:t>Nathalie Le Bel Jehenne</a:t>
            </a:r>
          </a:p>
        </p:txBody>
      </p:sp>
      <p:pic>
        <p:nvPicPr>
          <p:cNvPr id="11" name="Image 10"/>
          <p:cNvPicPr>
            <a:picLocks noChangeAspect="1"/>
          </p:cNvPicPr>
          <p:nvPr/>
        </p:nvPicPr>
        <p:blipFill>
          <a:blip r:embed="rId2"/>
          <a:stretch>
            <a:fillRect/>
          </a:stretch>
        </p:blipFill>
        <p:spPr>
          <a:xfrm>
            <a:off x="5534575" y="5213048"/>
            <a:ext cx="2540000" cy="127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148112"/>
            <a:ext cx="9144000" cy="370988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Primé</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10</a:t>
            </a:fld>
            <a:endParaRPr lang="fr-FR" b="1" dirty="0">
              <a:latin typeface="Century Gothic"/>
              <a:cs typeface="Century Gothic"/>
            </a:endParaRPr>
          </a:p>
        </p:txBody>
      </p:sp>
      <p:sp>
        <p:nvSpPr>
          <p:cNvPr id="9" name="Espace réservé du contenu 2"/>
          <p:cNvSpPr>
            <a:spLocks noGrp="1"/>
          </p:cNvSpPr>
          <p:nvPr>
            <p:ph idx="1"/>
          </p:nvPr>
        </p:nvSpPr>
        <p:spPr>
          <a:xfrm>
            <a:off x="988357" y="2044701"/>
            <a:ext cx="3771065" cy="1103412"/>
          </a:xfrm>
        </p:spPr>
        <p:txBody>
          <a:bodyPr>
            <a:normAutofit/>
          </a:bodyPr>
          <a:lstStyle/>
          <a:p>
            <a:r>
              <a:rPr lang="fr-FR" dirty="0">
                <a:solidFill>
                  <a:srgbClr val="FFFFFF"/>
                </a:solidFill>
              </a:rPr>
              <a:t>La SNCF a gangé le grand prix de l’affichage en 2006</a:t>
            </a:r>
            <a:endParaRPr lang="fr-FR" b="1" dirty="0">
              <a:solidFill>
                <a:srgbClr val="FFFFFF"/>
              </a:solidFill>
            </a:endParaRPr>
          </a:p>
        </p:txBody>
      </p:sp>
      <p:pic>
        <p:nvPicPr>
          <p:cNvPr id="11" name="Image 10"/>
          <p:cNvPicPr>
            <a:picLocks noChangeAspect="1"/>
          </p:cNvPicPr>
          <p:nvPr/>
        </p:nvPicPr>
        <p:blipFill>
          <a:blip r:embed="rId3"/>
          <a:stretch>
            <a:fillRect/>
          </a:stretch>
        </p:blipFill>
        <p:spPr>
          <a:xfrm>
            <a:off x="874695" y="3410324"/>
            <a:ext cx="2380670" cy="3188398"/>
          </a:xfrm>
          <a:prstGeom prst="rect">
            <a:avLst/>
          </a:prstGeom>
        </p:spPr>
      </p:pic>
      <p:pic>
        <p:nvPicPr>
          <p:cNvPr id="14" name="Image 13"/>
          <p:cNvPicPr>
            <a:picLocks noChangeAspect="1"/>
          </p:cNvPicPr>
          <p:nvPr/>
        </p:nvPicPr>
        <p:blipFill>
          <a:blip r:embed="rId4"/>
          <a:stretch>
            <a:fillRect/>
          </a:stretch>
        </p:blipFill>
        <p:spPr>
          <a:xfrm>
            <a:off x="4759422" y="444225"/>
            <a:ext cx="3605182" cy="2703887"/>
          </a:xfrm>
          <a:prstGeom prst="rect">
            <a:avLst/>
          </a:prstGeom>
        </p:spPr>
      </p:pic>
      <p:pic>
        <p:nvPicPr>
          <p:cNvPr id="16" name="Image 15"/>
          <p:cNvPicPr>
            <a:picLocks noChangeAspect="1"/>
          </p:cNvPicPr>
          <p:nvPr/>
        </p:nvPicPr>
        <p:blipFill>
          <a:blip r:embed="rId5"/>
          <a:stretch>
            <a:fillRect/>
          </a:stretch>
        </p:blipFill>
        <p:spPr>
          <a:xfrm>
            <a:off x="3532181" y="3395409"/>
            <a:ext cx="2174248" cy="3203312"/>
          </a:xfrm>
          <a:prstGeom prst="rect">
            <a:avLst/>
          </a:prstGeom>
        </p:spPr>
      </p:pic>
      <p:pic>
        <p:nvPicPr>
          <p:cNvPr id="17" name="Image 16"/>
          <p:cNvPicPr>
            <a:picLocks noChangeAspect="1"/>
          </p:cNvPicPr>
          <p:nvPr/>
        </p:nvPicPr>
        <p:blipFill>
          <a:blip r:embed="rId6">
            <a:lum bright="6000"/>
          </a:blip>
          <a:stretch>
            <a:fillRect/>
          </a:stretch>
        </p:blipFill>
        <p:spPr>
          <a:xfrm>
            <a:off x="5981277" y="3410323"/>
            <a:ext cx="2383327" cy="3188397"/>
          </a:xfrm>
          <a:prstGeom prst="rect">
            <a:avLst/>
          </a:prstGeom>
        </p:spPr>
      </p:pic>
      <p:pic>
        <p:nvPicPr>
          <p:cNvPr id="12" name="Image 11"/>
          <p:cNvPicPr>
            <a:picLocks noChangeAspect="1"/>
          </p:cNvPicPr>
          <p:nvPr/>
        </p:nvPicPr>
        <p:blipFill>
          <a:blip r:embed="rId7">
            <a:alphaModFix amt="65000"/>
          </a:blip>
          <a:stretch>
            <a:fillRect/>
          </a:stretch>
        </p:blipFill>
        <p:spPr>
          <a:xfrm>
            <a:off x="2667000" y="10160"/>
            <a:ext cx="1098176" cy="6380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11</a:t>
            </a:fld>
            <a:endParaRPr lang="fr-FR" b="1" dirty="0">
              <a:latin typeface="Century Gothic"/>
              <a:cs typeface="Century Gothic"/>
            </a:endParaRPr>
          </a:p>
        </p:txBody>
      </p:sp>
      <p:pic>
        <p:nvPicPr>
          <p:cNvPr id="14" name="Image 13"/>
          <p:cNvPicPr>
            <a:picLocks noChangeAspect="1"/>
          </p:cNvPicPr>
          <p:nvPr/>
        </p:nvPicPr>
        <p:blipFill>
          <a:blip r:embed="rId3"/>
          <a:stretch>
            <a:fillRect/>
          </a:stretch>
        </p:blipFill>
        <p:spPr>
          <a:xfrm>
            <a:off x="682286" y="2667963"/>
            <a:ext cx="2428414" cy="3642620"/>
          </a:xfrm>
          <a:prstGeom prst="rect">
            <a:avLst/>
          </a:prstGeom>
        </p:spPr>
      </p:pic>
      <p:pic>
        <p:nvPicPr>
          <p:cNvPr id="16" name="Image 15"/>
          <p:cNvPicPr>
            <a:picLocks noChangeAspect="1"/>
          </p:cNvPicPr>
          <p:nvPr/>
        </p:nvPicPr>
        <p:blipFill>
          <a:blip r:embed="rId4"/>
          <a:stretch>
            <a:fillRect/>
          </a:stretch>
        </p:blipFill>
        <p:spPr>
          <a:xfrm>
            <a:off x="3365065" y="2667963"/>
            <a:ext cx="2428414" cy="3642620"/>
          </a:xfrm>
          <a:prstGeom prst="rect">
            <a:avLst/>
          </a:prstGeom>
        </p:spPr>
      </p:pic>
      <p:pic>
        <p:nvPicPr>
          <p:cNvPr id="17" name="Image 16"/>
          <p:cNvPicPr>
            <a:picLocks noChangeAspect="1"/>
          </p:cNvPicPr>
          <p:nvPr/>
        </p:nvPicPr>
        <p:blipFill>
          <a:blip r:embed="rId5"/>
          <a:stretch>
            <a:fillRect/>
          </a:stretch>
        </p:blipFill>
        <p:spPr>
          <a:xfrm>
            <a:off x="6047845" y="2667963"/>
            <a:ext cx="2428413" cy="3642619"/>
          </a:xfrm>
          <a:prstGeom prst="rect">
            <a:avLst/>
          </a:prstGeom>
        </p:spPr>
      </p:pic>
      <p:sp>
        <p:nvSpPr>
          <p:cNvPr id="20" name="Espace réservé du contenu 2"/>
          <p:cNvSpPr>
            <a:spLocks noGrp="1"/>
          </p:cNvSpPr>
          <p:nvPr>
            <p:ph idx="1"/>
          </p:nvPr>
        </p:nvSpPr>
        <p:spPr>
          <a:xfrm>
            <a:off x="704271" y="1564551"/>
            <a:ext cx="6979229" cy="1103412"/>
          </a:xfrm>
        </p:spPr>
        <p:txBody>
          <a:bodyPr>
            <a:normAutofit/>
          </a:bodyPr>
          <a:lstStyle/>
          <a:p>
            <a:r>
              <a:rPr lang="fr-FR"/>
              <a:t>Cédric Gatillon illustre depuis plusieurs saisons les spectacles du Theatre de Cachan</a:t>
            </a:r>
          </a:p>
        </p:txBody>
      </p:sp>
      <p:sp>
        <p:nvSpPr>
          <p:cNvPr id="8" name="Titre 1"/>
          <p:cNvSpPr>
            <a:spLocks noGrp="1"/>
          </p:cNvSpPr>
          <p:nvPr>
            <p:ph type="title"/>
          </p:nvPr>
        </p:nvSpPr>
        <p:spPr>
          <a:xfrm>
            <a:off x="612775" y="582706"/>
            <a:ext cx="7918450" cy="788894"/>
          </a:xfrm>
        </p:spPr>
        <p:txBody>
          <a:bodyPr/>
          <a:lstStyle/>
          <a:p>
            <a:pPr algn="l"/>
            <a:r>
              <a:rPr lang="fr-FR" dirty="0"/>
              <a:t>Pas primé mais…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La vie en typo</a:t>
            </a:r>
          </a:p>
        </p:txBody>
      </p:sp>
      <p:sp>
        <p:nvSpPr>
          <p:cNvPr id="3" name="Espace réservé du contenu 2"/>
          <p:cNvSpPr>
            <a:spLocks noGrp="1"/>
          </p:cNvSpPr>
          <p:nvPr>
            <p:ph idx="1"/>
          </p:nvPr>
        </p:nvSpPr>
        <p:spPr>
          <a:xfrm>
            <a:off x="988358" y="2044700"/>
            <a:ext cx="4386924" cy="4081463"/>
          </a:xfrm>
        </p:spPr>
        <p:txBody>
          <a:bodyPr>
            <a:normAutofit/>
          </a:bodyPr>
          <a:lstStyle/>
          <a:p>
            <a:r>
              <a:rPr lang="fr-FR"/>
              <a:t>Imaginons un instant que nous vivions au pays de la typographie</a:t>
            </a:r>
          </a:p>
          <a:p>
            <a:r>
              <a:rPr lang="fr-FR"/>
              <a:t>Je vous propose un </a:t>
            </a:r>
            <a:r>
              <a:rPr lang="fr-FR" b="1">
                <a:solidFill>
                  <a:srgbClr val="FF6719"/>
                </a:solidFill>
              </a:rPr>
              <a:t>voyage au pays de la typo créative</a:t>
            </a:r>
          </a:p>
          <a:p>
            <a:endParaRPr lang="fr-FR"/>
          </a:p>
          <a:p>
            <a:r>
              <a:rPr lang="fr-FR">
                <a:hlinkClick r:id="rId2"/>
              </a:rPr>
              <a:t>Paris en typo </a:t>
            </a:r>
            <a:endParaRPr lang="fr-F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12</a:t>
            </a:fld>
            <a:endParaRPr lang="fr-FR" b="1" dirty="0">
              <a:latin typeface="Century Gothic"/>
              <a:cs typeface="Century Gothic"/>
            </a:endParaRPr>
          </a:p>
        </p:txBody>
      </p:sp>
      <p:pic>
        <p:nvPicPr>
          <p:cNvPr id="10" name="Image 9"/>
          <p:cNvPicPr>
            <a:picLocks noChangeAspect="1"/>
          </p:cNvPicPr>
          <p:nvPr/>
        </p:nvPicPr>
        <p:blipFill>
          <a:blip r:embed="rId3"/>
          <a:srcRect r="19932"/>
          <a:stretch>
            <a:fillRect/>
          </a:stretch>
        </p:blipFill>
        <p:spPr>
          <a:xfrm rot="5400000">
            <a:off x="3830641" y="1544641"/>
            <a:ext cx="6858000" cy="376871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13</a:t>
            </a:fld>
            <a:endParaRPr lang="fr-FR" b="1" dirty="0">
              <a:latin typeface="Century Gothic"/>
              <a:cs typeface="Century Gothic"/>
            </a:endParaRPr>
          </a:p>
        </p:txBody>
      </p:sp>
      <p:pic>
        <p:nvPicPr>
          <p:cNvPr id="11" name="Image 10"/>
          <p:cNvPicPr>
            <a:picLocks noChangeAspect="1"/>
          </p:cNvPicPr>
          <p:nvPr/>
        </p:nvPicPr>
        <p:blipFill>
          <a:blip r:embed="rId2"/>
          <a:stretch>
            <a:fillRect/>
          </a:stretch>
        </p:blipFill>
        <p:spPr>
          <a:xfrm>
            <a:off x="0" y="1"/>
            <a:ext cx="9144000" cy="6858000"/>
          </a:xfrm>
          <a:prstGeom prst="rect">
            <a:avLst/>
          </a:prstGeom>
        </p:spPr>
      </p:pic>
      <p:sp>
        <p:nvSpPr>
          <p:cNvPr id="19"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Paysage typographique</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14</a:t>
            </a:fld>
            <a:endParaRPr lang="fr-FR" b="1" dirty="0">
              <a:latin typeface="Century Gothic"/>
              <a:cs typeface="Century Gothic"/>
            </a:endParaRPr>
          </a:p>
        </p:txBody>
      </p:sp>
      <p:pic>
        <p:nvPicPr>
          <p:cNvPr id="8" name="Image 7"/>
          <p:cNvPicPr>
            <a:picLocks noChangeAspect="1"/>
          </p:cNvPicPr>
          <p:nvPr/>
        </p:nvPicPr>
        <p:blipFill>
          <a:blip r:embed="rId3"/>
          <a:srcRect l="4837" t="14742" r="6363"/>
          <a:stretch>
            <a:fillRect/>
          </a:stretch>
        </p:blipFill>
        <p:spPr>
          <a:xfrm>
            <a:off x="0" y="1010977"/>
            <a:ext cx="9144000" cy="5847023"/>
          </a:xfrm>
          <a:prstGeom prst="rect">
            <a:avLst/>
          </a:prstGeom>
        </p:spPr>
      </p:pic>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Labyrinthe typographique</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15</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4576466" y="6699"/>
            <a:ext cx="4567534" cy="6851301"/>
          </a:xfrm>
          <a:prstGeom prst="rect">
            <a:avLst/>
          </a:prstGeom>
        </p:spPr>
      </p:pic>
      <p:sp>
        <p:nvSpPr>
          <p:cNvPr id="15"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Animal typographique</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16</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de papier</a:t>
            </a:r>
          </a:p>
        </p:txBody>
      </p:sp>
      <p:pic>
        <p:nvPicPr>
          <p:cNvPr id="16" name="Image 15"/>
          <p:cNvPicPr>
            <a:picLocks noChangeAspect="1"/>
          </p:cNvPicPr>
          <p:nvPr/>
        </p:nvPicPr>
        <p:blipFill>
          <a:blip r:embed="rId3"/>
          <a:stretch>
            <a:fillRect/>
          </a:stretch>
        </p:blipFill>
        <p:spPr>
          <a:xfrm>
            <a:off x="-106730" y="2025578"/>
            <a:ext cx="5080000" cy="3810000"/>
          </a:xfrm>
          <a:prstGeom prst="rect">
            <a:avLst/>
          </a:prstGeom>
        </p:spPr>
      </p:pic>
      <p:pic>
        <p:nvPicPr>
          <p:cNvPr id="17" name="Image 16"/>
          <p:cNvPicPr>
            <a:picLocks noChangeAspect="1"/>
          </p:cNvPicPr>
          <p:nvPr/>
        </p:nvPicPr>
        <p:blipFill>
          <a:blip r:embed="rId4"/>
          <a:srcRect l="12285" r="14006"/>
          <a:stretch>
            <a:fillRect/>
          </a:stretch>
        </p:blipFill>
        <p:spPr>
          <a:xfrm>
            <a:off x="4931542" y="2025578"/>
            <a:ext cx="4212458" cy="3810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rcRect t="10890" r="11067"/>
          <a:stretch>
            <a:fillRect/>
          </a:stretch>
        </p:blipFill>
        <p:spPr>
          <a:xfrm>
            <a:off x="-12700" y="1195248"/>
            <a:ext cx="9156700" cy="5662752"/>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17</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de carton</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18</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de carton</a:t>
            </a:r>
          </a:p>
        </p:txBody>
      </p:sp>
      <p:pic>
        <p:nvPicPr>
          <p:cNvPr id="9" name="Image 8"/>
          <p:cNvPicPr>
            <a:picLocks noChangeAspect="1"/>
          </p:cNvPicPr>
          <p:nvPr/>
        </p:nvPicPr>
        <p:blipFill>
          <a:blip r:embed="rId3"/>
          <a:stretch>
            <a:fillRect/>
          </a:stretch>
        </p:blipFill>
        <p:spPr>
          <a:xfrm>
            <a:off x="-504543" y="-29468"/>
            <a:ext cx="10369894" cy="688746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19</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de carton</a:t>
            </a:r>
          </a:p>
        </p:txBody>
      </p:sp>
      <p:pic>
        <p:nvPicPr>
          <p:cNvPr id="8" name="Image 7"/>
          <p:cNvPicPr>
            <a:picLocks noChangeAspect="1"/>
          </p:cNvPicPr>
          <p:nvPr/>
        </p:nvPicPr>
        <p:blipFill>
          <a:blip r:embed="rId3"/>
          <a:stretch>
            <a:fillRect/>
          </a:stretch>
        </p:blipFill>
        <p:spPr>
          <a:xfrm>
            <a:off x="0" y="946150"/>
            <a:ext cx="9601086" cy="5911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Image 7"/>
          <p:cNvPicPr>
            <a:picLocks noChangeAspect="1"/>
          </p:cNvPicPr>
          <p:nvPr/>
        </p:nvPicPr>
        <p:blipFill>
          <a:blip r:embed="rId2">
            <a:alphaModFix/>
          </a:blip>
          <a:srcRect l="11697" r="8315"/>
          <a:stretch>
            <a:fillRect/>
          </a:stretch>
        </p:blipFill>
        <p:spPr>
          <a:xfrm>
            <a:off x="5375282" y="0"/>
            <a:ext cx="3768718" cy="6858000"/>
          </a:xfrm>
          <a:prstGeom prst="rect">
            <a:avLst/>
          </a:prstGeom>
        </p:spPr>
      </p:pic>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a:t>Je souhaite vous présenter des créations typographiques</a:t>
            </a:r>
          </a:p>
          <a:p>
            <a:r>
              <a:rPr lang="fr-FR"/>
              <a:t>Certains d’entre elles ont reçu des récompenses et méritent notre attention</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1397000" y="241300"/>
            <a:ext cx="6350000" cy="63754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21</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salée</a:t>
            </a:r>
          </a:p>
        </p:txBody>
      </p:sp>
      <p:pic>
        <p:nvPicPr>
          <p:cNvPr id="9" name="Image 8"/>
          <p:cNvPicPr>
            <a:picLocks noChangeAspect="1"/>
          </p:cNvPicPr>
          <p:nvPr/>
        </p:nvPicPr>
        <p:blipFill>
          <a:blip r:embed="rId3"/>
          <a:stretch>
            <a:fillRect/>
          </a:stretch>
        </p:blipFill>
        <p:spPr>
          <a:xfrm>
            <a:off x="4040909" y="1030"/>
            <a:ext cx="5103091" cy="685697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22</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sucrée</a:t>
            </a:r>
          </a:p>
        </p:txBody>
      </p:sp>
      <p:pic>
        <p:nvPicPr>
          <p:cNvPr id="8" name="Image 7"/>
          <p:cNvPicPr>
            <a:picLocks noChangeAspect="1"/>
          </p:cNvPicPr>
          <p:nvPr/>
        </p:nvPicPr>
        <p:blipFill>
          <a:blip r:embed="rId3"/>
          <a:srcRect b="8324"/>
          <a:stretch>
            <a:fillRect/>
          </a:stretch>
        </p:blipFill>
        <p:spPr>
          <a:xfrm>
            <a:off x="0" y="1269450"/>
            <a:ext cx="9144000" cy="55885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rcRect l="7143" r="7143"/>
          <a:stretch>
            <a:fillRect/>
          </a:stretch>
        </p:blipFill>
        <p:spPr>
          <a:xfrm>
            <a:off x="1108254" y="1423568"/>
            <a:ext cx="6810049" cy="5075109"/>
          </a:xfrm>
          <a:prstGeom prst="rect">
            <a:avLst/>
          </a:prstGeom>
        </p:spPr>
      </p:pic>
      <p:sp>
        <p:nvSpPr>
          <p:cNvPr id="5"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Hamburger typographique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24</a:t>
            </a:fld>
            <a:endParaRPr lang="fr-FR" b="1" dirty="0">
              <a:latin typeface="Century Gothic"/>
              <a:cs typeface="Century Gothic"/>
            </a:endParaRPr>
          </a:p>
        </p:txBody>
      </p:sp>
      <p:sp>
        <p:nvSpPr>
          <p:cNvPr id="9"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Scupture typographique</a:t>
            </a:r>
          </a:p>
        </p:txBody>
      </p:sp>
      <p:pic>
        <p:nvPicPr>
          <p:cNvPr id="8" name="Image 7"/>
          <p:cNvPicPr>
            <a:picLocks noChangeAspect="1"/>
          </p:cNvPicPr>
          <p:nvPr/>
        </p:nvPicPr>
        <p:blipFill>
          <a:blip r:embed="rId3"/>
          <a:srcRect r="658" b="49205"/>
          <a:stretch>
            <a:fillRect/>
          </a:stretch>
        </p:blipFill>
        <p:spPr>
          <a:xfrm>
            <a:off x="26999" y="992054"/>
            <a:ext cx="9117001" cy="586594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rcRect l="13243" t="12212" r="13989" b="10960"/>
          <a:stretch>
            <a:fillRect/>
          </a:stretch>
        </p:blipFill>
        <p:spPr>
          <a:xfrm>
            <a:off x="0" y="537284"/>
            <a:ext cx="4066714" cy="5531580"/>
          </a:xfrm>
          <a:prstGeom prst="rect">
            <a:avLst/>
          </a:prstGeom>
        </p:spPr>
      </p:pic>
      <p:pic>
        <p:nvPicPr>
          <p:cNvPr id="5" name="Image 4"/>
          <p:cNvPicPr>
            <a:picLocks noChangeAspect="1"/>
          </p:cNvPicPr>
          <p:nvPr/>
        </p:nvPicPr>
        <p:blipFill>
          <a:blip r:embed="rId4"/>
          <a:stretch>
            <a:fillRect/>
          </a:stretch>
        </p:blipFill>
        <p:spPr>
          <a:xfrm>
            <a:off x="2384432" y="537284"/>
            <a:ext cx="6759568" cy="553158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26</a:t>
            </a:fld>
            <a:endParaRPr lang="fr-FR" b="1" dirty="0">
              <a:latin typeface="Century Gothic"/>
              <a:cs typeface="Century Gothic"/>
            </a:endParaRPr>
          </a:p>
        </p:txBody>
      </p:sp>
      <p:sp>
        <p:nvSpPr>
          <p:cNvPr id="9"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Jardin typographique</a:t>
            </a:r>
          </a:p>
        </p:txBody>
      </p:sp>
      <p:pic>
        <p:nvPicPr>
          <p:cNvPr id="10" name="Image 9"/>
          <p:cNvPicPr>
            <a:picLocks noChangeAspect="1"/>
          </p:cNvPicPr>
          <p:nvPr/>
        </p:nvPicPr>
        <p:blipFill>
          <a:blip r:embed="rId3"/>
          <a:stretch>
            <a:fillRect/>
          </a:stretch>
        </p:blipFill>
        <p:spPr>
          <a:xfrm>
            <a:off x="694613" y="1792871"/>
            <a:ext cx="6988887" cy="4592697"/>
          </a:xfrm>
          <a:prstGeom prst="rect">
            <a:avLst/>
          </a:prstGeom>
        </p:spPr>
      </p:pic>
      <p:pic>
        <p:nvPicPr>
          <p:cNvPr id="12" name="Image 11"/>
          <p:cNvPicPr>
            <a:picLocks noChangeAspect="1"/>
          </p:cNvPicPr>
          <p:nvPr/>
        </p:nvPicPr>
        <p:blipFill>
          <a:blip r:embed="rId4"/>
          <a:stretch>
            <a:fillRect/>
          </a:stretch>
        </p:blipFill>
        <p:spPr>
          <a:xfrm>
            <a:off x="3855936" y="981811"/>
            <a:ext cx="4621313" cy="238955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rcRect l="3526" t="14403" r="3526"/>
          <a:stretch>
            <a:fillRect/>
          </a:stretch>
        </p:blipFill>
        <p:spPr>
          <a:xfrm>
            <a:off x="0" y="992909"/>
            <a:ext cx="9144000" cy="5901091"/>
          </a:xfrm>
          <a:prstGeom prst="rect">
            <a:avLst/>
          </a:prstGeom>
        </p:spPr>
      </p:pic>
      <p:sp>
        <p:nvSpPr>
          <p:cNvPr id="3"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Architecture typographique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28</a:t>
            </a:fld>
            <a:endParaRPr lang="fr-FR" b="1" dirty="0">
              <a:latin typeface="Century Gothic"/>
              <a:cs typeface="Century Gothic"/>
            </a:endParaRPr>
          </a:p>
        </p:txBody>
      </p:sp>
      <p:sp>
        <p:nvSpPr>
          <p:cNvPr id="9"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Architecture typographique</a:t>
            </a:r>
          </a:p>
        </p:txBody>
      </p:sp>
      <p:pic>
        <p:nvPicPr>
          <p:cNvPr id="10" name="Image 9"/>
          <p:cNvPicPr>
            <a:picLocks noChangeAspect="1"/>
          </p:cNvPicPr>
          <p:nvPr/>
        </p:nvPicPr>
        <p:blipFill>
          <a:blip r:embed="rId3"/>
          <a:srcRect t="3783" b="1717"/>
          <a:stretch>
            <a:fillRect/>
          </a:stretch>
        </p:blipFill>
        <p:spPr>
          <a:xfrm>
            <a:off x="0" y="1097280"/>
            <a:ext cx="9144000" cy="576072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29</a:t>
            </a:fld>
            <a:endParaRPr lang="fr-FR" b="1" dirty="0">
              <a:latin typeface="Century Gothic"/>
              <a:cs typeface="Century Gothic"/>
            </a:endParaRPr>
          </a:p>
        </p:txBody>
      </p:sp>
      <p:sp>
        <p:nvSpPr>
          <p:cNvPr id="9"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Urbanité typographique</a:t>
            </a:r>
          </a:p>
        </p:txBody>
      </p:sp>
      <p:pic>
        <p:nvPicPr>
          <p:cNvPr id="8" name="Image 7"/>
          <p:cNvPicPr>
            <a:picLocks noChangeAspect="1"/>
          </p:cNvPicPr>
          <p:nvPr/>
        </p:nvPicPr>
        <p:blipFill>
          <a:blip r:embed="rId3"/>
          <a:stretch>
            <a:fillRect/>
          </a:stretch>
        </p:blipFill>
        <p:spPr>
          <a:xfrm>
            <a:off x="1881909" y="1047404"/>
            <a:ext cx="5380182" cy="58105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Primé</a:t>
            </a:r>
          </a:p>
        </p:txBody>
      </p:sp>
      <p:sp>
        <p:nvSpPr>
          <p:cNvPr id="4" name="Rectangle 3"/>
          <p:cNvSpPr/>
          <p:nvPr/>
        </p:nvSpPr>
        <p:spPr>
          <a:xfrm>
            <a:off x="0" y="4049124"/>
            <a:ext cx="9144000" cy="280887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a:t>
            </a:fld>
            <a:endParaRPr lang="fr-FR" b="1" dirty="0">
              <a:latin typeface="Century Gothic"/>
              <a:cs typeface="Century Gothic"/>
            </a:endParaRPr>
          </a:p>
        </p:txBody>
      </p:sp>
      <p:pic>
        <p:nvPicPr>
          <p:cNvPr id="8" name="Image 7"/>
          <p:cNvPicPr>
            <a:picLocks noChangeAspect="1"/>
          </p:cNvPicPr>
          <p:nvPr/>
        </p:nvPicPr>
        <p:blipFill>
          <a:blip r:embed="rId2"/>
          <a:stretch>
            <a:fillRect/>
          </a:stretch>
        </p:blipFill>
        <p:spPr>
          <a:xfrm>
            <a:off x="5842100" y="4584701"/>
            <a:ext cx="2835083" cy="2126312"/>
          </a:xfrm>
          <a:prstGeom prst="rect">
            <a:avLst/>
          </a:prstGeom>
        </p:spPr>
      </p:pic>
      <p:pic>
        <p:nvPicPr>
          <p:cNvPr id="11" name="Image 10"/>
          <p:cNvPicPr>
            <a:picLocks noChangeAspect="1"/>
          </p:cNvPicPr>
          <p:nvPr/>
        </p:nvPicPr>
        <p:blipFill>
          <a:blip r:embed="rId3"/>
          <a:srcRect l="17336" t="5382" r="23766" b="10671"/>
          <a:stretch>
            <a:fillRect/>
          </a:stretch>
        </p:blipFill>
        <p:spPr>
          <a:xfrm>
            <a:off x="3620896" y="4049124"/>
            <a:ext cx="1902208" cy="2661889"/>
          </a:xfrm>
          <a:prstGeom prst="rect">
            <a:avLst/>
          </a:prstGeom>
        </p:spPr>
      </p:pic>
      <p:sp>
        <p:nvSpPr>
          <p:cNvPr id="9" name="Espace réservé du contenu 2"/>
          <p:cNvSpPr>
            <a:spLocks noGrp="1"/>
          </p:cNvSpPr>
          <p:nvPr>
            <p:ph idx="1"/>
          </p:nvPr>
        </p:nvSpPr>
        <p:spPr>
          <a:xfrm>
            <a:off x="988357" y="1508924"/>
            <a:ext cx="7688825" cy="2301378"/>
          </a:xfrm>
        </p:spPr>
        <p:txBody>
          <a:bodyPr>
            <a:normAutofit/>
          </a:bodyPr>
          <a:lstStyle/>
          <a:p>
            <a:r>
              <a:rPr lang="fr-FR" sz="2000" dirty="0"/>
              <a:t>La campagne de Monoprix a gagné l’ </a:t>
            </a:r>
            <a:r>
              <a:rPr lang="fr-FR" sz="2000" b="1"/>
              <a:t>Epica Awards 2011</a:t>
            </a:r>
            <a:endParaRPr lang="fr-FR" sz="2000" dirty="0"/>
          </a:p>
          <a:p>
            <a:r>
              <a:rPr lang="fr-FR" sz="2000" dirty="0"/>
              <a:t>Des bandes de couleurs, des majuscules sans empattement, telle est la </a:t>
            </a:r>
            <a:r>
              <a:rPr lang="fr-FR" sz="2000" b="1" dirty="0"/>
              <a:t>signature graphique</a:t>
            </a:r>
          </a:p>
          <a:p>
            <a:r>
              <a:rPr lang="fr-FR" sz="2000" dirty="0"/>
              <a:t>Par ce clin d’œil à Warhol Monoprix </a:t>
            </a:r>
            <a:r>
              <a:rPr lang="fr-FR" sz="2000" b="1" dirty="0"/>
              <a:t>casse les codes de la grande distribution</a:t>
            </a:r>
          </a:p>
        </p:txBody>
      </p:sp>
      <p:pic>
        <p:nvPicPr>
          <p:cNvPr id="14" name="Image 13"/>
          <p:cNvPicPr>
            <a:picLocks noChangeAspect="1"/>
          </p:cNvPicPr>
          <p:nvPr/>
        </p:nvPicPr>
        <p:blipFill>
          <a:blip r:embed="rId4">
            <a:alphaModFix amt="65000"/>
          </a:blip>
          <a:stretch>
            <a:fillRect/>
          </a:stretch>
        </p:blipFill>
        <p:spPr>
          <a:xfrm>
            <a:off x="7446655" y="10159"/>
            <a:ext cx="1697345" cy="986157"/>
          </a:xfrm>
          <a:prstGeom prst="rect">
            <a:avLst/>
          </a:prstGeom>
        </p:spPr>
      </p:pic>
      <p:pic>
        <p:nvPicPr>
          <p:cNvPr id="10" name="Image 9"/>
          <p:cNvPicPr>
            <a:picLocks noChangeAspect="1"/>
          </p:cNvPicPr>
          <p:nvPr/>
        </p:nvPicPr>
        <p:blipFill>
          <a:blip r:embed="rId5"/>
          <a:srcRect r="14398" b="5005"/>
          <a:stretch>
            <a:fillRect/>
          </a:stretch>
        </p:blipFill>
        <p:spPr>
          <a:xfrm>
            <a:off x="1177217" y="4092911"/>
            <a:ext cx="1962201" cy="276508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587500" y="1238250"/>
            <a:ext cx="5969000" cy="43815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31</a:t>
            </a:fld>
            <a:endParaRPr lang="fr-FR" b="1" dirty="0">
              <a:latin typeface="Century Gothic"/>
              <a:cs typeface="Century Gothic"/>
            </a:endParaRPr>
          </a:p>
        </p:txBody>
      </p:sp>
      <p:sp>
        <p:nvSpPr>
          <p:cNvPr id="9"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Urbanité typographique</a:t>
            </a:r>
          </a:p>
        </p:txBody>
      </p:sp>
      <p:pic>
        <p:nvPicPr>
          <p:cNvPr id="10" name="Image 9"/>
          <p:cNvPicPr>
            <a:picLocks noChangeAspect="1"/>
          </p:cNvPicPr>
          <p:nvPr/>
        </p:nvPicPr>
        <p:blipFill>
          <a:blip r:embed="rId3"/>
          <a:srcRect b="14700"/>
          <a:stretch>
            <a:fillRect/>
          </a:stretch>
        </p:blipFill>
        <p:spPr>
          <a:xfrm>
            <a:off x="0" y="1008112"/>
            <a:ext cx="9144000" cy="584988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32</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de glace</a:t>
            </a:r>
          </a:p>
        </p:txBody>
      </p:sp>
      <p:pic>
        <p:nvPicPr>
          <p:cNvPr id="9" name="Image 8"/>
          <p:cNvPicPr>
            <a:picLocks noChangeAspect="1"/>
          </p:cNvPicPr>
          <p:nvPr/>
        </p:nvPicPr>
        <p:blipFill>
          <a:blip r:embed="rId3"/>
          <a:srcRect t="5615"/>
          <a:stretch>
            <a:fillRect/>
          </a:stretch>
        </p:blipFill>
        <p:spPr>
          <a:xfrm>
            <a:off x="22730" y="1158925"/>
            <a:ext cx="9098540" cy="569907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rcRect t="13843"/>
          <a:stretch>
            <a:fillRect/>
          </a:stretch>
        </p:blipFill>
        <p:spPr>
          <a:xfrm>
            <a:off x="-3799" y="949332"/>
            <a:ext cx="9141768" cy="5908668"/>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33</a:t>
            </a:fld>
            <a:endParaRPr lang="fr-FR" b="1" dirty="0">
              <a:latin typeface="Century Gothic"/>
              <a:cs typeface="Century Gothic"/>
            </a:endParaRPr>
          </a:p>
        </p:txBody>
      </p:sp>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Station de métro typographique</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34</a:t>
            </a:fld>
            <a:endParaRPr lang="fr-FR" b="1" dirty="0">
              <a:latin typeface="Century Gothic"/>
              <a:cs typeface="Century Gothic"/>
            </a:endParaRPr>
          </a:p>
        </p:txBody>
      </p:sp>
      <p:pic>
        <p:nvPicPr>
          <p:cNvPr id="6" name="Image 5"/>
          <p:cNvPicPr>
            <a:picLocks noChangeAspect="1"/>
          </p:cNvPicPr>
          <p:nvPr/>
        </p:nvPicPr>
        <p:blipFill>
          <a:blip r:embed="rId3"/>
          <a:srcRect t="19055"/>
          <a:stretch>
            <a:fillRect/>
          </a:stretch>
        </p:blipFill>
        <p:spPr>
          <a:xfrm>
            <a:off x="-2114550" y="1035635"/>
            <a:ext cx="13373100" cy="6260515"/>
          </a:xfrm>
          <a:prstGeom prst="rect">
            <a:avLst/>
          </a:prstGeom>
        </p:spPr>
      </p:pic>
      <p:sp>
        <p:nvSpPr>
          <p:cNvPr id="5"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et maquillage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2"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35</a:t>
            </a:fld>
            <a:endParaRPr lang="fr-FR" b="1" dirty="0">
              <a:latin typeface="Century Gothic"/>
              <a:cs typeface="Century Gothic"/>
            </a:endParaRPr>
          </a:p>
        </p:txBody>
      </p:sp>
      <p:pic>
        <p:nvPicPr>
          <p:cNvPr id="5" name="Image 4"/>
          <p:cNvPicPr>
            <a:picLocks noChangeAspect="1"/>
          </p:cNvPicPr>
          <p:nvPr/>
        </p:nvPicPr>
        <p:blipFill>
          <a:blip r:embed="rId3"/>
          <a:srcRect t="19324"/>
          <a:stretch>
            <a:fillRect/>
          </a:stretch>
        </p:blipFill>
        <p:spPr>
          <a:xfrm>
            <a:off x="-2139950" y="1060293"/>
            <a:ext cx="13423900" cy="6229507"/>
          </a:xfrm>
          <a:prstGeom prst="rect">
            <a:avLst/>
          </a:prstGeom>
        </p:spPr>
      </p:pic>
      <p:sp>
        <p:nvSpPr>
          <p:cNvPr id="6"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et maquillage</a:t>
            </a:r>
          </a:p>
          <a:p>
            <a:pPr>
              <a:buNone/>
            </a:pPr>
            <a:endParaRPr lang="fr-FR" b="1" dirty="0">
              <a:solidFill>
                <a:srgbClr val="FFFFFF"/>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36</a:t>
            </a:fld>
            <a:endParaRPr lang="fr-FR" b="1" dirty="0">
              <a:latin typeface="Century Gothic"/>
              <a:cs typeface="Century Gothic"/>
            </a:endParaRPr>
          </a:p>
        </p:txBody>
      </p:sp>
      <p:sp>
        <p:nvSpPr>
          <p:cNvPr id="15" name="Espace réservé du contenu 2"/>
          <p:cNvSpPr>
            <a:spLocks noGrp="1"/>
          </p:cNvSpPr>
          <p:nvPr>
            <p:ph idx="1"/>
          </p:nvPr>
        </p:nvSpPr>
        <p:spPr>
          <a:xfrm>
            <a:off x="704272" y="320155"/>
            <a:ext cx="3308736" cy="1664809"/>
          </a:xfrm>
        </p:spPr>
        <p:txBody>
          <a:bodyPr>
            <a:normAutofit/>
          </a:bodyPr>
          <a:lstStyle/>
          <a:p>
            <a:r>
              <a:rPr lang="fr-FR" b="1" dirty="0">
                <a:solidFill>
                  <a:srgbClr val="FFFFFF"/>
                </a:solidFill>
              </a:rPr>
              <a:t>Coiffure typographique</a:t>
            </a:r>
          </a:p>
        </p:txBody>
      </p:sp>
      <p:pic>
        <p:nvPicPr>
          <p:cNvPr id="8" name="Image 7"/>
          <p:cNvPicPr>
            <a:picLocks noChangeAspect="1"/>
          </p:cNvPicPr>
          <p:nvPr/>
        </p:nvPicPr>
        <p:blipFill>
          <a:blip r:embed="rId3"/>
          <a:srcRect b="6309"/>
          <a:stretch>
            <a:fillRect/>
          </a:stretch>
        </p:blipFill>
        <p:spPr>
          <a:xfrm>
            <a:off x="4013007" y="0"/>
            <a:ext cx="5130993"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37</a:t>
            </a:fld>
            <a:endParaRPr lang="fr-FR" b="1" dirty="0">
              <a:latin typeface="Century Gothic"/>
              <a:cs typeface="Century Gothic"/>
            </a:endParaRPr>
          </a:p>
        </p:txBody>
      </p:sp>
      <p:sp>
        <p:nvSpPr>
          <p:cNvPr id="14" name="Espace réservé du contenu 2"/>
          <p:cNvSpPr>
            <a:spLocks noGrp="1"/>
          </p:cNvSpPr>
          <p:nvPr>
            <p:ph idx="1"/>
          </p:nvPr>
        </p:nvSpPr>
        <p:spPr>
          <a:xfrm>
            <a:off x="704272" y="320155"/>
            <a:ext cx="2636344" cy="1483387"/>
          </a:xfrm>
        </p:spPr>
        <p:txBody>
          <a:bodyPr>
            <a:normAutofit/>
          </a:bodyPr>
          <a:lstStyle/>
          <a:p>
            <a:r>
              <a:rPr lang="fr-FR" b="1" dirty="0">
                <a:solidFill>
                  <a:srgbClr val="FFFFFF"/>
                </a:solidFill>
              </a:rPr>
              <a:t>Typographie de métal</a:t>
            </a:r>
          </a:p>
        </p:txBody>
      </p:sp>
      <p:pic>
        <p:nvPicPr>
          <p:cNvPr id="8" name="Image 7"/>
          <p:cNvPicPr>
            <a:picLocks noChangeAspect="1"/>
          </p:cNvPicPr>
          <p:nvPr/>
        </p:nvPicPr>
        <p:blipFill>
          <a:blip r:embed="rId3"/>
          <a:stretch>
            <a:fillRect/>
          </a:stretch>
        </p:blipFill>
        <p:spPr>
          <a:xfrm>
            <a:off x="4279830" y="-31225"/>
            <a:ext cx="4864170" cy="688922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rcRect t="4135" b="10966"/>
          <a:stretch>
            <a:fillRect/>
          </a:stretch>
        </p:blipFill>
        <p:spPr>
          <a:xfrm>
            <a:off x="0" y="1035635"/>
            <a:ext cx="9144000" cy="5822365"/>
          </a:xfrm>
          <a:prstGeom prst="rect">
            <a:avLst/>
          </a:prstGeom>
        </p:spPr>
      </p:pic>
      <p:sp>
        <p:nvSpPr>
          <p:cNvPr id="5"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Mobilier typographique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39</a:t>
            </a:fld>
            <a:endParaRPr lang="fr-FR" b="1" dirty="0">
              <a:latin typeface="Century Gothic"/>
              <a:cs typeface="Century Gothic"/>
            </a:endParaRPr>
          </a:p>
        </p:txBody>
      </p:sp>
      <p:pic>
        <p:nvPicPr>
          <p:cNvPr id="8" name="Image 7"/>
          <p:cNvPicPr>
            <a:picLocks noChangeAspect="1"/>
          </p:cNvPicPr>
          <p:nvPr/>
        </p:nvPicPr>
        <p:blipFill>
          <a:blip r:embed="rId3"/>
          <a:stretch>
            <a:fillRect/>
          </a:stretch>
        </p:blipFill>
        <p:spPr>
          <a:xfrm>
            <a:off x="0" y="1190856"/>
            <a:ext cx="5304427" cy="3452699"/>
          </a:xfrm>
          <a:prstGeom prst="rect">
            <a:avLst/>
          </a:prstGeom>
        </p:spPr>
      </p:pic>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Photographie typographique</a:t>
            </a:r>
          </a:p>
        </p:txBody>
      </p:sp>
      <p:pic>
        <p:nvPicPr>
          <p:cNvPr id="15" name="Image 14"/>
          <p:cNvPicPr>
            <a:picLocks noChangeAspect="1"/>
          </p:cNvPicPr>
          <p:nvPr/>
        </p:nvPicPr>
        <p:blipFill>
          <a:blip r:embed="rId4"/>
          <a:stretch>
            <a:fillRect/>
          </a:stretch>
        </p:blipFill>
        <p:spPr>
          <a:xfrm>
            <a:off x="5544000" y="1190856"/>
            <a:ext cx="3600000" cy="48387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148112"/>
            <a:ext cx="9144000" cy="370988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Primé</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a:t>
            </a:fld>
            <a:endParaRPr lang="fr-FR" b="1" dirty="0">
              <a:latin typeface="Century Gothic"/>
              <a:cs typeface="Century Gothic"/>
            </a:endParaRPr>
          </a:p>
        </p:txBody>
      </p:sp>
      <p:sp>
        <p:nvSpPr>
          <p:cNvPr id="9" name="Espace réservé du contenu 2"/>
          <p:cNvSpPr>
            <a:spLocks noGrp="1"/>
          </p:cNvSpPr>
          <p:nvPr>
            <p:ph idx="1"/>
          </p:nvPr>
        </p:nvSpPr>
        <p:spPr>
          <a:xfrm>
            <a:off x="988357" y="2044701"/>
            <a:ext cx="6979229" cy="1103412"/>
          </a:xfrm>
        </p:spPr>
        <p:txBody>
          <a:bodyPr>
            <a:normAutofit/>
          </a:bodyPr>
          <a:lstStyle/>
          <a:p>
            <a:r>
              <a:rPr lang="fr-FR" dirty="0">
                <a:solidFill>
                  <a:srgbClr val="FFFFFF"/>
                </a:solidFill>
              </a:rPr>
              <a:t>Canal + mise également sur le </a:t>
            </a:r>
            <a:r>
              <a:rPr lang="fr-FR" b="1" dirty="0">
                <a:solidFill>
                  <a:srgbClr val="FFFFFF"/>
                </a:solidFill>
              </a:rPr>
              <a:t>rétro </a:t>
            </a:r>
            <a:r>
              <a:rPr lang="fr-FR" dirty="0">
                <a:solidFill>
                  <a:srgbClr val="FFFFFF"/>
                </a:solidFill>
              </a:rPr>
              <a:t>et sur une typographie évocative</a:t>
            </a:r>
            <a:endParaRPr lang="fr-FR" b="1" dirty="0">
              <a:solidFill>
                <a:srgbClr val="FFFFFF"/>
              </a:solidFill>
            </a:endParaRPr>
          </a:p>
        </p:txBody>
      </p:sp>
      <p:pic>
        <p:nvPicPr>
          <p:cNvPr id="10" name="Image 9"/>
          <p:cNvPicPr>
            <a:picLocks noChangeAspect="1"/>
          </p:cNvPicPr>
          <p:nvPr/>
        </p:nvPicPr>
        <p:blipFill>
          <a:blip r:embed="rId2"/>
          <a:stretch>
            <a:fillRect/>
          </a:stretch>
        </p:blipFill>
        <p:spPr>
          <a:xfrm>
            <a:off x="3585719" y="3388746"/>
            <a:ext cx="2202314" cy="3209976"/>
          </a:xfrm>
          <a:prstGeom prst="rect">
            <a:avLst/>
          </a:prstGeom>
        </p:spPr>
      </p:pic>
      <p:pic>
        <p:nvPicPr>
          <p:cNvPr id="12" name="Image 11"/>
          <p:cNvPicPr>
            <a:picLocks noChangeAspect="1"/>
          </p:cNvPicPr>
          <p:nvPr/>
        </p:nvPicPr>
        <p:blipFill>
          <a:blip r:embed="rId3"/>
          <a:stretch>
            <a:fillRect/>
          </a:stretch>
        </p:blipFill>
        <p:spPr>
          <a:xfrm>
            <a:off x="881515" y="3410324"/>
            <a:ext cx="2263576" cy="3188398"/>
          </a:xfrm>
          <a:prstGeom prst="rect">
            <a:avLst/>
          </a:prstGeom>
        </p:spPr>
      </p:pic>
      <p:pic>
        <p:nvPicPr>
          <p:cNvPr id="15" name="Image 14"/>
          <p:cNvPicPr>
            <a:picLocks noChangeAspect="1"/>
          </p:cNvPicPr>
          <p:nvPr/>
        </p:nvPicPr>
        <p:blipFill>
          <a:blip r:embed="rId4"/>
          <a:stretch>
            <a:fillRect/>
          </a:stretch>
        </p:blipFill>
        <p:spPr>
          <a:xfrm>
            <a:off x="6262474" y="3410324"/>
            <a:ext cx="2010339" cy="3188398"/>
          </a:xfrm>
          <a:prstGeom prst="rect">
            <a:avLst/>
          </a:prstGeom>
        </p:spPr>
      </p:pic>
      <p:pic>
        <p:nvPicPr>
          <p:cNvPr id="11" name="Image 10"/>
          <p:cNvPicPr>
            <a:picLocks noChangeAspect="1"/>
          </p:cNvPicPr>
          <p:nvPr/>
        </p:nvPicPr>
        <p:blipFill>
          <a:blip r:embed="rId5">
            <a:alphaModFix amt="65000"/>
          </a:blip>
          <a:stretch>
            <a:fillRect/>
          </a:stretch>
        </p:blipFill>
        <p:spPr>
          <a:xfrm>
            <a:off x="7446655" y="10159"/>
            <a:ext cx="1697345" cy="986157"/>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501650" y="31750"/>
            <a:ext cx="10147300" cy="67945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41</a:t>
            </a:fld>
            <a:endParaRPr lang="fr-FR" b="1" dirty="0">
              <a:latin typeface="Century Gothic"/>
              <a:cs typeface="Century Gothic"/>
            </a:endParaRPr>
          </a:p>
        </p:txBody>
      </p:sp>
      <p:pic>
        <p:nvPicPr>
          <p:cNvPr id="10" name="Image 9"/>
          <p:cNvPicPr>
            <a:picLocks noChangeAspect="1"/>
          </p:cNvPicPr>
          <p:nvPr/>
        </p:nvPicPr>
        <p:blipFill>
          <a:blip r:embed="rId3"/>
          <a:srcRect t="3819"/>
          <a:stretch>
            <a:fillRect/>
          </a:stretch>
        </p:blipFill>
        <p:spPr>
          <a:xfrm>
            <a:off x="0" y="939123"/>
            <a:ext cx="9144000" cy="5918877"/>
          </a:xfrm>
          <a:prstGeom prst="rect">
            <a:avLst/>
          </a:prstGeom>
        </p:spPr>
      </p:pic>
      <p:sp>
        <p:nvSpPr>
          <p:cNvPr id="14"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et topographie</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099112" y="876427"/>
            <a:ext cx="6945776" cy="5105146"/>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829278" y="4600077"/>
            <a:ext cx="5372274" cy="3581516"/>
          </a:xfrm>
          <a:prstGeom prst="rect">
            <a:avLst/>
          </a:prstGeom>
        </p:spPr>
      </p:pic>
      <p:pic>
        <p:nvPicPr>
          <p:cNvPr id="3" name="Image 2"/>
          <p:cNvPicPr>
            <a:picLocks noChangeAspect="1"/>
          </p:cNvPicPr>
          <p:nvPr/>
        </p:nvPicPr>
        <p:blipFill>
          <a:blip r:embed="rId4"/>
          <a:stretch>
            <a:fillRect/>
          </a:stretch>
        </p:blipFill>
        <p:spPr>
          <a:xfrm>
            <a:off x="0" y="0"/>
            <a:ext cx="7009891" cy="4673261"/>
          </a:xfrm>
          <a:prstGeom prst="rect">
            <a:avLst/>
          </a:prstGeom>
        </p:spPr>
      </p:pic>
      <p:pic>
        <p:nvPicPr>
          <p:cNvPr id="5" name="Image 4"/>
          <p:cNvPicPr>
            <a:picLocks noChangeAspect="1"/>
          </p:cNvPicPr>
          <p:nvPr/>
        </p:nvPicPr>
        <p:blipFill>
          <a:blip r:embed="rId5"/>
          <a:stretch>
            <a:fillRect/>
          </a:stretch>
        </p:blipFill>
        <p:spPr>
          <a:xfrm>
            <a:off x="3346185" y="2583946"/>
            <a:ext cx="5797814" cy="8281212"/>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939665" y="-15028"/>
            <a:ext cx="5264670" cy="701956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283221" y="0"/>
            <a:ext cx="9710442" cy="685800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 name="Rectangle 15"/>
          <p:cNvSpPr/>
          <p:nvPr/>
        </p:nvSpPr>
        <p:spPr>
          <a:xfrm>
            <a:off x="0" y="1423568"/>
            <a:ext cx="9144000" cy="543443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46</a:t>
            </a:fld>
            <a:endParaRPr lang="fr-FR" b="1" dirty="0">
              <a:latin typeface="Century Gothic"/>
              <a:cs typeface="Century Gothic"/>
            </a:endParaRPr>
          </a:p>
        </p:txBody>
      </p:sp>
      <p:pic>
        <p:nvPicPr>
          <p:cNvPr id="8" name="Image 7"/>
          <p:cNvPicPr>
            <a:picLocks noChangeAspect="1"/>
          </p:cNvPicPr>
          <p:nvPr/>
        </p:nvPicPr>
        <p:blipFill>
          <a:blip r:embed="rId3"/>
          <a:srcRect t="15886" b="22308"/>
          <a:stretch>
            <a:fillRect/>
          </a:stretch>
        </p:blipFill>
        <p:spPr>
          <a:xfrm>
            <a:off x="3386950" y="2281028"/>
            <a:ext cx="2764660" cy="1366988"/>
          </a:xfrm>
          <a:prstGeom prst="rect">
            <a:avLst/>
          </a:prstGeom>
        </p:spPr>
      </p:pic>
      <p:pic>
        <p:nvPicPr>
          <p:cNvPr id="11" name="Image 10"/>
          <p:cNvPicPr>
            <a:picLocks noChangeAspect="1"/>
          </p:cNvPicPr>
          <p:nvPr/>
        </p:nvPicPr>
        <p:blipFill>
          <a:blip r:embed="rId4"/>
          <a:srcRect l="18717" t="29615" r="17112" b="24145"/>
          <a:stretch>
            <a:fillRect/>
          </a:stretch>
        </p:blipFill>
        <p:spPr>
          <a:xfrm>
            <a:off x="5782396" y="4269429"/>
            <a:ext cx="3323932" cy="1916124"/>
          </a:xfrm>
          <a:prstGeom prst="rect">
            <a:avLst/>
          </a:prstGeom>
        </p:spPr>
      </p:pic>
      <p:pic>
        <p:nvPicPr>
          <p:cNvPr id="12" name="Image 11"/>
          <p:cNvPicPr>
            <a:picLocks noChangeAspect="1"/>
          </p:cNvPicPr>
          <p:nvPr/>
        </p:nvPicPr>
        <p:blipFill>
          <a:blip r:embed="rId5"/>
          <a:srcRect l="8154" t="13252" r="9185" b="16722"/>
          <a:stretch>
            <a:fillRect/>
          </a:stretch>
        </p:blipFill>
        <p:spPr>
          <a:xfrm>
            <a:off x="3158319" y="4269429"/>
            <a:ext cx="2827362" cy="1916124"/>
          </a:xfrm>
          <a:prstGeom prst="rect">
            <a:avLst/>
          </a:prstGeom>
        </p:spPr>
      </p:pic>
      <p:pic>
        <p:nvPicPr>
          <p:cNvPr id="14" name="Image 13"/>
          <p:cNvPicPr>
            <a:picLocks noChangeAspect="1"/>
          </p:cNvPicPr>
          <p:nvPr/>
        </p:nvPicPr>
        <p:blipFill>
          <a:blip r:embed="rId6"/>
          <a:srcRect l="19544" t="24432" r="22598" b="25713"/>
          <a:stretch>
            <a:fillRect/>
          </a:stretch>
        </p:blipFill>
        <p:spPr>
          <a:xfrm>
            <a:off x="6196777" y="2056107"/>
            <a:ext cx="2388105" cy="1646189"/>
          </a:xfrm>
          <a:prstGeom prst="rect">
            <a:avLst/>
          </a:prstGeom>
        </p:spPr>
      </p:pic>
      <p:pic>
        <p:nvPicPr>
          <p:cNvPr id="15" name="Image 14"/>
          <p:cNvPicPr>
            <a:picLocks noChangeAspect="1"/>
          </p:cNvPicPr>
          <p:nvPr/>
        </p:nvPicPr>
        <p:blipFill>
          <a:blip r:embed="rId7"/>
          <a:srcRect l="12858" r="11400" b="21325"/>
          <a:stretch>
            <a:fillRect/>
          </a:stretch>
        </p:blipFill>
        <p:spPr>
          <a:xfrm>
            <a:off x="612775" y="4300418"/>
            <a:ext cx="2224861" cy="1848814"/>
          </a:xfrm>
          <a:prstGeom prst="rect">
            <a:avLst/>
          </a:prstGeom>
        </p:spPr>
      </p:pic>
      <p:pic>
        <p:nvPicPr>
          <p:cNvPr id="17" name="Image 16"/>
          <p:cNvPicPr>
            <a:picLocks noChangeAspect="1"/>
          </p:cNvPicPr>
          <p:nvPr/>
        </p:nvPicPr>
        <p:blipFill>
          <a:blip r:embed="rId8"/>
          <a:srcRect l="7428" t="18809" r="7445" b="18070"/>
          <a:stretch>
            <a:fillRect/>
          </a:stretch>
        </p:blipFill>
        <p:spPr>
          <a:xfrm>
            <a:off x="539562" y="2056108"/>
            <a:ext cx="2827385" cy="1677177"/>
          </a:xfrm>
          <a:prstGeom prst="rect">
            <a:avLst/>
          </a:prstGeom>
        </p:spPr>
      </p:pic>
      <p:sp>
        <p:nvSpPr>
          <p:cNvPr id="13"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évocatrice</a:t>
            </a: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2131962"/>
            <a:ext cx="4915783" cy="3415229"/>
          </a:xfrm>
        </p:spPr>
        <p:txBody>
          <a:bodyPr/>
          <a:lstStyle/>
          <a:p>
            <a:pPr algn="l"/>
            <a:r>
              <a:rPr lang="fr-FR" sz="2400" b="1" dirty="0">
                <a:solidFill>
                  <a:schemeClr val="tx1"/>
                </a:solidFill>
              </a:rPr>
              <a:t>Calango une typo animée</a:t>
            </a:r>
            <a:br>
              <a:rPr lang="fr-FR" sz="2400" b="1" dirty="0">
                <a:solidFill>
                  <a:schemeClr val="tx1"/>
                </a:solidFill>
              </a:rPr>
            </a:br>
            <a:r>
              <a:rPr lang="fr-FR" sz="2400">
                <a:solidFill>
                  <a:srgbClr val="FFFFFF"/>
                </a:solidFill>
              </a:rPr>
              <a:t>Réalisé par </a:t>
            </a:r>
            <a:br>
              <a:rPr lang="fr-FR" sz="2400">
                <a:solidFill>
                  <a:srgbClr val="FFFFFF"/>
                </a:solidFill>
              </a:rPr>
            </a:br>
            <a:r>
              <a:rPr lang="fr-FR" sz="2400">
                <a:solidFill>
                  <a:srgbClr val="FFFFFF"/>
                </a:solidFill>
              </a:rPr>
              <a:t>Maria Jose Heredia Torrero </a:t>
            </a:r>
            <a:br>
              <a:rPr lang="fr-FR" sz="2400">
                <a:solidFill>
                  <a:srgbClr val="FFFFFF"/>
                </a:solidFill>
              </a:rPr>
            </a:br>
            <a:r>
              <a:rPr lang="fr-FR" sz="2400" b="1" dirty="0">
                <a:solidFill>
                  <a:schemeClr val="tx1"/>
                </a:solidFill>
              </a:rPr>
              <a:t/>
            </a:r>
            <a:br>
              <a:rPr lang="fr-FR" sz="2400" b="1" dirty="0">
                <a:solidFill>
                  <a:schemeClr val="tx1"/>
                </a:solidFill>
              </a:rPr>
            </a:br>
            <a:r>
              <a:rPr lang="fr-FR" sz="2400" b="1" dirty="0">
                <a:solidFill>
                  <a:schemeClr val="tx1"/>
                </a:solidFill>
                <a:hlinkClick r:id="rId3"/>
              </a:rPr>
              <a:t>Démonstration</a:t>
            </a:r>
            <a:r>
              <a:rPr lang="fr-FR" b="1" dirty="0"/>
              <a:t/>
            </a:r>
            <a:br>
              <a:rPr lang="fr-FR" b="1" dirty="0"/>
            </a:br>
            <a:endParaRPr lang="fr-FR" b="1" dirty="0"/>
          </a:p>
        </p:txBody>
      </p:sp>
      <p:sp>
        <p:nvSpPr>
          <p:cNvPr id="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47</a:t>
            </a:fld>
            <a:endParaRPr lang="fr-FR" b="1" dirty="0">
              <a:latin typeface="Century Gothic"/>
              <a:cs typeface="Century Gothic"/>
            </a:endParaRPr>
          </a:p>
        </p:txBody>
      </p:sp>
      <p:pic>
        <p:nvPicPr>
          <p:cNvPr id="8" name="Image 7"/>
          <p:cNvPicPr>
            <a:picLocks noChangeAspect="1"/>
          </p:cNvPicPr>
          <p:nvPr/>
        </p:nvPicPr>
        <p:blipFill>
          <a:blip r:embed="rId4"/>
          <a:srcRect b="17892"/>
          <a:stretch>
            <a:fillRect/>
          </a:stretch>
        </p:blipFill>
        <p:spPr>
          <a:xfrm>
            <a:off x="5722325" y="0"/>
            <a:ext cx="3421675" cy="685800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ZoneTexte 4">
            <a:hlinkClick r:id="rId3"/>
          </p:cNvPr>
          <p:cNvSpPr txBox="1"/>
          <p:nvPr/>
        </p:nvSpPr>
        <p:spPr>
          <a:xfrm>
            <a:off x="955040" y="5254506"/>
            <a:ext cx="7068837" cy="369332"/>
          </a:xfrm>
          <a:prstGeom prst="rect">
            <a:avLst/>
          </a:prstGeom>
          <a:noFill/>
        </p:spPr>
        <p:txBody>
          <a:bodyPr wrap="none" rtlCol="0">
            <a:spAutoFit/>
          </a:bodyPr>
          <a:lstStyle/>
          <a:p>
            <a:r>
              <a:rPr lang="fr-FR">
                <a:hlinkClick r:id="rId3"/>
              </a:rPr>
              <a:t>http://www.ddina.com/index.php?/2011/typographic-music/</a:t>
            </a:r>
            <a:endParaRPr lang="fr-FR"/>
          </a:p>
        </p:txBody>
      </p:sp>
      <p:pic>
        <p:nvPicPr>
          <p:cNvPr id="6" name="Image 5"/>
          <p:cNvPicPr>
            <a:picLocks noChangeAspect="1"/>
          </p:cNvPicPr>
          <p:nvPr/>
        </p:nvPicPr>
        <p:blipFill>
          <a:blip r:embed="rId4"/>
          <a:stretch>
            <a:fillRect/>
          </a:stretch>
        </p:blipFill>
        <p:spPr>
          <a:xfrm>
            <a:off x="-1172386" y="0"/>
            <a:ext cx="7861546" cy="5220150"/>
          </a:xfrm>
          <a:prstGeom prst="rect">
            <a:avLst/>
          </a:prstGeom>
        </p:spPr>
      </p:pic>
      <p:pic>
        <p:nvPicPr>
          <p:cNvPr id="7" name="Image 6"/>
          <p:cNvPicPr>
            <a:picLocks noChangeAspect="1"/>
          </p:cNvPicPr>
          <p:nvPr/>
        </p:nvPicPr>
        <p:blipFill>
          <a:blip r:embed="rId5"/>
          <a:stretch>
            <a:fillRect/>
          </a:stretch>
        </p:blipFill>
        <p:spPr>
          <a:xfrm>
            <a:off x="5635768" y="-36715"/>
            <a:ext cx="3508231" cy="5256865"/>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227113" y="-989090"/>
            <a:ext cx="9518694" cy="5877794"/>
          </a:xfrm>
          <a:prstGeom prst="rect">
            <a:avLst/>
          </a:prstGeom>
        </p:spPr>
      </p:pic>
      <p:sp>
        <p:nvSpPr>
          <p:cNvPr id="5" name="ZoneTexte 4">
            <a:hlinkClick r:id="rId4"/>
          </p:cNvPr>
          <p:cNvSpPr txBox="1"/>
          <p:nvPr/>
        </p:nvSpPr>
        <p:spPr>
          <a:xfrm>
            <a:off x="417696" y="5439172"/>
            <a:ext cx="2022421" cy="369332"/>
          </a:xfrm>
          <a:prstGeom prst="rect">
            <a:avLst/>
          </a:prstGeom>
          <a:noFill/>
        </p:spPr>
        <p:txBody>
          <a:bodyPr wrap="none" rtlCol="0">
            <a:spAutoFit/>
          </a:bodyPr>
          <a:lstStyle/>
          <a:p>
            <a:r>
              <a:rPr lang="fr-FR">
                <a:hlinkClick r:id="rId5"/>
              </a:rPr>
              <a:t>www.wordle.net</a:t>
            </a:r>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Titre 13"/>
          <p:cNvSpPr>
            <a:spLocks noGrp="1"/>
          </p:cNvSpPr>
          <p:nvPr>
            <p:ph type="title"/>
          </p:nvPr>
        </p:nvSpPr>
        <p:spPr/>
        <p:txBody>
          <a:bodyPr/>
          <a:lstStyle/>
          <a:p>
            <a:endParaRPr lang="fr-FR"/>
          </a:p>
        </p:txBody>
      </p:sp>
      <p:sp>
        <p:nvSpPr>
          <p:cNvPr id="16" name="Espace réservé du contenu 15"/>
          <p:cNvSpPr>
            <a:spLocks noGrp="1"/>
          </p:cNvSpPr>
          <p:nvPr>
            <p:ph idx="1"/>
          </p:nvPr>
        </p:nvSpPr>
        <p:spPr/>
        <p:txBody>
          <a:bodyPr/>
          <a:lstStyle/>
          <a:p>
            <a:endParaRPr lang="fr-FR"/>
          </a:p>
        </p:txBody>
      </p:sp>
      <p:pic>
        <p:nvPicPr>
          <p:cNvPr id="17" name="Image 16"/>
          <p:cNvPicPr>
            <a:picLocks noChangeAspect="1"/>
          </p:cNvPicPr>
          <p:nvPr/>
        </p:nvPicPr>
        <p:blipFill>
          <a:blip r:embed="rId2"/>
          <a:stretch>
            <a:fillRect/>
          </a:stretch>
        </p:blipFill>
        <p:spPr>
          <a:xfrm>
            <a:off x="2106218" y="13523"/>
            <a:ext cx="4931565" cy="694643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rcRect l="2966" r="2966"/>
          <a:stretch>
            <a:fillRect/>
          </a:stretch>
        </p:blipFill>
        <p:spPr>
          <a:xfrm>
            <a:off x="0" y="1207595"/>
            <a:ext cx="9144000" cy="4385286"/>
          </a:xfrm>
          <a:prstGeom prst="rect">
            <a:avLst/>
          </a:prstGeom>
        </p:spPr>
      </p:pic>
      <p:sp>
        <p:nvSpPr>
          <p:cNvPr id="5" name="Espace réservé du contenu 2"/>
          <p:cNvSpPr>
            <a:spLocks noGrp="1"/>
          </p:cNvSpPr>
          <p:nvPr>
            <p:ph idx="1"/>
          </p:nvPr>
        </p:nvSpPr>
        <p:spPr>
          <a:xfrm>
            <a:off x="704271" y="320156"/>
            <a:ext cx="6979229" cy="1103412"/>
          </a:xfrm>
        </p:spPr>
        <p:txBody>
          <a:bodyPr>
            <a:normAutofit/>
          </a:bodyPr>
          <a:lstStyle/>
          <a:p>
            <a:r>
              <a:rPr lang="fr-FR" b="1" dirty="0">
                <a:solidFill>
                  <a:srgbClr val="FFFFFF"/>
                </a:solidFill>
              </a:rPr>
              <a:t>Typographie et humour</a:t>
            </a: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endParaRPr lang="fr-FR"/>
          </a:p>
        </p:txBody>
      </p:sp>
      <p:pic>
        <p:nvPicPr>
          <p:cNvPr id="12" name="Image 11"/>
          <p:cNvPicPr>
            <a:picLocks noChangeAspect="1"/>
          </p:cNvPicPr>
          <p:nvPr/>
        </p:nvPicPr>
        <p:blipFill>
          <a:blip r:embed="rId3"/>
          <a:srcRect l="12529" r="12529"/>
          <a:stretch>
            <a:fillRect/>
          </a:stretch>
        </p:blipFill>
        <p:spPr>
          <a:xfrm>
            <a:off x="0" y="0"/>
            <a:ext cx="9144000" cy="6858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endParaRPr lang="fr-FR"/>
          </a:p>
        </p:txBody>
      </p:sp>
      <p:pic>
        <p:nvPicPr>
          <p:cNvPr id="5" name="Image 4"/>
          <p:cNvPicPr>
            <a:picLocks noChangeAspect="1"/>
          </p:cNvPicPr>
          <p:nvPr/>
        </p:nvPicPr>
        <p:blipFill>
          <a:blip r:embed="rId3"/>
          <a:stretch>
            <a:fillRect/>
          </a:stretch>
        </p:blipFill>
        <p:spPr>
          <a:xfrm>
            <a:off x="-771619" y="-1"/>
            <a:ext cx="10687238" cy="7694811"/>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1963335" y="0"/>
            <a:ext cx="5217330" cy="685800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rcRect l="8545" r="8545"/>
          <a:stretch>
            <a:fillRect/>
          </a:stretch>
        </p:blipFill>
        <p:spPr>
          <a:xfrm>
            <a:off x="0" y="-35084"/>
            <a:ext cx="9144000" cy="6893084"/>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948267" y="-1467"/>
            <a:ext cx="7247466" cy="6860934"/>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1136128" y="0"/>
            <a:ext cx="6871744" cy="685800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930387" y="2159000"/>
            <a:ext cx="3302000" cy="2540000"/>
          </a:xfrm>
          <a:prstGeom prst="rect">
            <a:avLst/>
          </a:prstGeom>
        </p:spPr>
      </p:pic>
      <p:pic>
        <p:nvPicPr>
          <p:cNvPr id="6" name="Image 5"/>
          <p:cNvPicPr>
            <a:picLocks noChangeAspect="1"/>
          </p:cNvPicPr>
          <p:nvPr/>
        </p:nvPicPr>
        <p:blipFill>
          <a:blip r:embed="rId4"/>
          <a:stretch>
            <a:fillRect/>
          </a:stretch>
        </p:blipFill>
        <p:spPr>
          <a:xfrm>
            <a:off x="4958215" y="2159000"/>
            <a:ext cx="3175000" cy="254000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7" name="Image 6"/>
          <p:cNvPicPr>
            <a:picLocks noChangeAspect="1"/>
          </p:cNvPicPr>
          <p:nvPr/>
        </p:nvPicPr>
        <p:blipFill>
          <a:blip r:embed="rId3"/>
          <a:stretch>
            <a:fillRect/>
          </a:stretch>
        </p:blipFill>
        <p:spPr>
          <a:xfrm>
            <a:off x="280423" y="2278651"/>
            <a:ext cx="4127500" cy="3302000"/>
          </a:xfrm>
          <a:prstGeom prst="rect">
            <a:avLst/>
          </a:prstGeom>
        </p:spPr>
      </p:pic>
      <p:pic>
        <p:nvPicPr>
          <p:cNvPr id="8" name="Image 7"/>
          <p:cNvPicPr>
            <a:picLocks noChangeAspect="1"/>
          </p:cNvPicPr>
          <p:nvPr/>
        </p:nvPicPr>
        <p:blipFill>
          <a:blip r:embed="rId4"/>
          <a:stretch>
            <a:fillRect/>
          </a:stretch>
        </p:blipFill>
        <p:spPr>
          <a:xfrm>
            <a:off x="4645412" y="2278651"/>
            <a:ext cx="4127500" cy="330200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rcRect l="15240"/>
          <a:stretch>
            <a:fillRect/>
          </a:stretch>
        </p:blipFill>
        <p:spPr>
          <a:xfrm>
            <a:off x="134332" y="1999740"/>
            <a:ext cx="4822523" cy="3835400"/>
          </a:xfrm>
          <a:prstGeom prst="rect">
            <a:avLst/>
          </a:prstGeom>
        </p:spPr>
      </p:pic>
      <p:pic>
        <p:nvPicPr>
          <p:cNvPr id="6" name="Image 5"/>
          <p:cNvPicPr>
            <a:picLocks noChangeAspect="1"/>
          </p:cNvPicPr>
          <p:nvPr/>
        </p:nvPicPr>
        <p:blipFill>
          <a:blip r:embed="rId4"/>
          <a:stretch>
            <a:fillRect/>
          </a:stretch>
        </p:blipFill>
        <p:spPr>
          <a:xfrm>
            <a:off x="5152257" y="1114027"/>
            <a:ext cx="3644900" cy="5334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Titre 13"/>
          <p:cNvSpPr>
            <a:spLocks noGrp="1"/>
          </p:cNvSpPr>
          <p:nvPr>
            <p:ph type="title"/>
          </p:nvPr>
        </p:nvSpPr>
        <p:spPr/>
        <p:txBody>
          <a:bodyPr/>
          <a:lstStyle/>
          <a:p>
            <a:endParaRPr lang="fr-FR"/>
          </a:p>
        </p:txBody>
      </p:sp>
      <p:sp>
        <p:nvSpPr>
          <p:cNvPr id="16" name="Espace réservé du contenu 15"/>
          <p:cNvSpPr>
            <a:spLocks noGrp="1"/>
          </p:cNvSpPr>
          <p:nvPr>
            <p:ph idx="1"/>
          </p:nvPr>
        </p:nvSpPr>
        <p:spPr/>
        <p:txBody>
          <a:bodyPr/>
          <a:lstStyle/>
          <a:p>
            <a:endParaRPr lang="fr-FR"/>
          </a:p>
        </p:txBody>
      </p:sp>
      <p:pic>
        <p:nvPicPr>
          <p:cNvPr id="5" name="Image 4"/>
          <p:cNvPicPr>
            <a:picLocks noChangeAspect="1"/>
          </p:cNvPicPr>
          <p:nvPr/>
        </p:nvPicPr>
        <p:blipFill>
          <a:blip r:embed="rId2"/>
          <a:stretch>
            <a:fillRect/>
          </a:stretch>
        </p:blipFill>
        <p:spPr>
          <a:xfrm>
            <a:off x="2212659" y="11111"/>
            <a:ext cx="4718683" cy="687770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2032000" y="1778000"/>
            <a:ext cx="5080000" cy="508000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1079500" y="1602135"/>
            <a:ext cx="6985000" cy="4508500"/>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2038350" y="1651000"/>
            <a:ext cx="5067300" cy="355600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1079500" y="1511760"/>
            <a:ext cx="6985000" cy="508000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2032000" y="1581150"/>
            <a:ext cx="5080000" cy="36957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2100525" y="1304432"/>
            <a:ext cx="4942950" cy="4942950"/>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rcRect l="4584" t="9493" r="5346" b="9577"/>
          <a:stretch>
            <a:fillRect/>
          </a:stretch>
        </p:blipFill>
        <p:spPr>
          <a:xfrm>
            <a:off x="1111324" y="2232859"/>
            <a:ext cx="6863343" cy="4625141"/>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rcRect l="4745" t="9493" r="5346" b="9791"/>
          <a:stretch>
            <a:fillRect/>
          </a:stretch>
        </p:blipFill>
        <p:spPr>
          <a:xfrm>
            <a:off x="1123537" y="2090907"/>
            <a:ext cx="6851130" cy="4612930"/>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971550" y="1419302"/>
            <a:ext cx="7200900" cy="5283200"/>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965200" y="1335917"/>
            <a:ext cx="7213600" cy="5334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Titre 13"/>
          <p:cNvSpPr>
            <a:spLocks noGrp="1"/>
          </p:cNvSpPr>
          <p:nvPr>
            <p:ph type="title"/>
          </p:nvPr>
        </p:nvSpPr>
        <p:spPr/>
        <p:txBody>
          <a:bodyPr/>
          <a:lstStyle/>
          <a:p>
            <a:endParaRPr lang="fr-FR"/>
          </a:p>
        </p:txBody>
      </p:sp>
      <p:sp>
        <p:nvSpPr>
          <p:cNvPr id="16" name="Espace réservé du contenu 15"/>
          <p:cNvSpPr>
            <a:spLocks noGrp="1"/>
          </p:cNvSpPr>
          <p:nvPr>
            <p:ph idx="1"/>
          </p:nvPr>
        </p:nvSpPr>
        <p:spPr/>
        <p:txBody>
          <a:bodyPr/>
          <a:lstStyle/>
          <a:p>
            <a:endParaRPr lang="fr-FR"/>
          </a:p>
        </p:txBody>
      </p:sp>
      <p:pic>
        <p:nvPicPr>
          <p:cNvPr id="6" name="Image 5"/>
          <p:cNvPicPr>
            <a:picLocks noChangeAspect="1"/>
          </p:cNvPicPr>
          <p:nvPr/>
        </p:nvPicPr>
        <p:blipFill>
          <a:blip r:embed="rId2"/>
          <a:stretch>
            <a:fillRect/>
          </a:stretch>
        </p:blipFill>
        <p:spPr>
          <a:xfrm>
            <a:off x="2405530" y="-14045"/>
            <a:ext cx="4332941" cy="6872045"/>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3175000" y="3065534"/>
            <a:ext cx="2794000" cy="30226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rot="10800000">
            <a:off x="1755526" y="1225052"/>
            <a:ext cx="5632948" cy="5632948"/>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961723" y="1442584"/>
            <a:ext cx="7220554" cy="5415416"/>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462372" y="2388776"/>
            <a:ext cx="8219256" cy="3765566"/>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4" name="Image 3"/>
          <p:cNvPicPr>
            <a:picLocks noChangeAspect="1"/>
          </p:cNvPicPr>
          <p:nvPr/>
        </p:nvPicPr>
        <p:blipFill>
          <a:blip r:embed="rId3"/>
          <a:stretch>
            <a:fillRect/>
          </a:stretch>
        </p:blipFill>
        <p:spPr>
          <a:xfrm>
            <a:off x="1089322" y="1875914"/>
            <a:ext cx="6965356" cy="3106172"/>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ZoneTexte 2"/>
          <p:cNvSpPr txBox="1"/>
          <p:nvPr/>
        </p:nvSpPr>
        <p:spPr>
          <a:xfrm>
            <a:off x="280423" y="390752"/>
            <a:ext cx="4677792" cy="723275"/>
          </a:xfrm>
          <a:prstGeom prst="rect">
            <a:avLst/>
          </a:prstGeom>
          <a:noFill/>
        </p:spPr>
        <p:txBody>
          <a:bodyPr wrap="square" rtlCol="0">
            <a:spAutoFit/>
          </a:bodyPr>
          <a:lstStyle/>
          <a:p>
            <a:r>
              <a:rPr lang="fr-FR" sz="4100">
                <a:solidFill>
                  <a:schemeClr val="accent1"/>
                </a:solidFill>
              </a:rPr>
              <a:t>Ambigrammes</a:t>
            </a:r>
            <a:endParaRPr lang="fr-FR" sz="4100">
              <a:solidFill>
                <a:schemeClr val="accent1"/>
              </a:solidFill>
            </a:endParaRPr>
          </a:p>
        </p:txBody>
      </p:sp>
      <p:pic>
        <p:nvPicPr>
          <p:cNvPr id="5" name="Image 4"/>
          <p:cNvPicPr>
            <a:picLocks noChangeAspect="1"/>
          </p:cNvPicPr>
          <p:nvPr/>
        </p:nvPicPr>
        <p:blipFill>
          <a:blip r:embed="rId3"/>
          <a:stretch>
            <a:fillRect/>
          </a:stretch>
        </p:blipFill>
        <p:spPr>
          <a:xfrm>
            <a:off x="1990614" y="1468184"/>
            <a:ext cx="5162772" cy="5389816"/>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2667000" y="1422400"/>
            <a:ext cx="3810000" cy="4013200"/>
          </a:xfrm>
          <a:prstGeom prst="rect">
            <a:avLst/>
          </a:prstGeom>
        </p:spPr>
      </p:pic>
      <p:sp>
        <p:nvSpPr>
          <p:cNvPr id="5" name="ZoneTexte 4"/>
          <p:cNvSpPr txBox="1"/>
          <p:nvPr/>
        </p:nvSpPr>
        <p:spPr>
          <a:xfrm>
            <a:off x="4541520" y="4789269"/>
            <a:ext cx="4173288" cy="646331"/>
          </a:xfrm>
          <a:prstGeom prst="rect">
            <a:avLst/>
          </a:prstGeom>
          <a:noFill/>
        </p:spPr>
        <p:txBody>
          <a:bodyPr wrap="none" rtlCol="0">
            <a:spAutoFit/>
          </a:bodyPr>
          <a:lstStyle/>
          <a:p>
            <a:r>
              <a:rPr lang="fr-FR" sz="3600" b="1"/>
              <a:t>De votre attention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148112"/>
            <a:ext cx="9144000" cy="370988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Primé</a:t>
            </a:r>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a:t>
            </a:fld>
            <a:endParaRPr lang="fr-FR" b="1" dirty="0">
              <a:latin typeface="Century Gothic"/>
              <a:cs typeface="Century Gothic"/>
            </a:endParaRPr>
          </a:p>
        </p:txBody>
      </p:sp>
      <p:sp>
        <p:nvSpPr>
          <p:cNvPr id="9" name="Espace réservé du contenu 2"/>
          <p:cNvSpPr>
            <a:spLocks noGrp="1"/>
          </p:cNvSpPr>
          <p:nvPr>
            <p:ph idx="1"/>
          </p:nvPr>
        </p:nvSpPr>
        <p:spPr>
          <a:xfrm>
            <a:off x="988357" y="2044701"/>
            <a:ext cx="6979229" cy="1103412"/>
          </a:xfrm>
        </p:spPr>
        <p:txBody>
          <a:bodyPr>
            <a:normAutofit/>
          </a:bodyPr>
          <a:lstStyle/>
          <a:p>
            <a:r>
              <a:rPr lang="fr-FR"/>
              <a:t>Voici une signalétique réalisée pour une maison de retraite</a:t>
            </a:r>
            <a:endParaRPr lang="fr-FR" b="1" dirty="0">
              <a:solidFill>
                <a:srgbClr val="FFFFFF"/>
              </a:solidFill>
            </a:endParaRPr>
          </a:p>
        </p:txBody>
      </p:sp>
      <p:pic>
        <p:nvPicPr>
          <p:cNvPr id="11" name="Image 10"/>
          <p:cNvPicPr>
            <a:picLocks noChangeAspect="1"/>
          </p:cNvPicPr>
          <p:nvPr/>
        </p:nvPicPr>
        <p:blipFill>
          <a:blip r:embed="rId3"/>
          <a:stretch>
            <a:fillRect/>
          </a:stretch>
        </p:blipFill>
        <p:spPr>
          <a:xfrm>
            <a:off x="0" y="3149214"/>
            <a:ext cx="5310909" cy="3708785"/>
          </a:xfrm>
          <a:prstGeom prst="rect">
            <a:avLst/>
          </a:prstGeom>
        </p:spPr>
      </p:pic>
      <p:pic>
        <p:nvPicPr>
          <p:cNvPr id="14" name="Image 13"/>
          <p:cNvPicPr>
            <a:picLocks noChangeAspect="1"/>
          </p:cNvPicPr>
          <p:nvPr/>
        </p:nvPicPr>
        <p:blipFill>
          <a:blip r:embed="rId4"/>
          <a:srcRect l="45151"/>
          <a:stretch>
            <a:fillRect/>
          </a:stretch>
        </p:blipFill>
        <p:spPr>
          <a:xfrm>
            <a:off x="6231047" y="3149214"/>
            <a:ext cx="2912953" cy="3708785"/>
          </a:xfrm>
          <a:prstGeom prst="rect">
            <a:avLst/>
          </a:prstGeom>
        </p:spPr>
      </p:pic>
      <p:pic>
        <p:nvPicPr>
          <p:cNvPr id="16" name="Image 15"/>
          <p:cNvPicPr>
            <a:picLocks noChangeAspect="1"/>
          </p:cNvPicPr>
          <p:nvPr/>
        </p:nvPicPr>
        <p:blipFill>
          <a:blip r:embed="rId5">
            <a:alphaModFix amt="65000"/>
          </a:blip>
          <a:stretch>
            <a:fillRect/>
          </a:stretch>
        </p:blipFill>
        <p:spPr>
          <a:xfrm>
            <a:off x="7446655" y="10159"/>
            <a:ext cx="1697345" cy="98615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 name="Image 11"/>
          <p:cNvPicPr>
            <a:picLocks noChangeAspect="1"/>
          </p:cNvPicPr>
          <p:nvPr/>
        </p:nvPicPr>
        <p:blipFill>
          <a:blip r:embed="rId3">
            <a:alphaModFix amt="65000"/>
          </a:blip>
          <a:stretch>
            <a:fillRect/>
          </a:stretch>
        </p:blipFill>
        <p:spPr>
          <a:xfrm>
            <a:off x="2667000" y="10160"/>
            <a:ext cx="1098176" cy="638040"/>
          </a:xfrm>
          <a:prstGeom prst="rect">
            <a:avLst/>
          </a:prstGeom>
        </p:spPr>
      </p:pic>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9</a:t>
            </a:fld>
            <a:endParaRPr lang="fr-FR" b="1" dirty="0">
              <a:latin typeface="Century Gothic"/>
              <a:cs typeface="Century Gothic"/>
            </a:endParaRPr>
          </a:p>
        </p:txBody>
      </p:sp>
      <p:pic>
        <p:nvPicPr>
          <p:cNvPr id="8" name="Image 7"/>
          <p:cNvPicPr>
            <a:picLocks noChangeAspect="1"/>
          </p:cNvPicPr>
          <p:nvPr/>
        </p:nvPicPr>
        <p:blipFill>
          <a:blip r:embed="rId4"/>
          <a:stretch>
            <a:fillRect/>
          </a:stretch>
        </p:blipFill>
        <p:spPr>
          <a:xfrm>
            <a:off x="3765176" y="0"/>
            <a:ext cx="5378824" cy="6858000"/>
          </a:xfrm>
          <a:prstGeom prst="rect">
            <a:avLst/>
          </a:prstGeom>
        </p:spPr>
      </p:pic>
      <p:sp>
        <p:nvSpPr>
          <p:cNvPr id="10" name="Titre 1"/>
          <p:cNvSpPr>
            <a:spLocks noGrp="1"/>
          </p:cNvSpPr>
          <p:nvPr>
            <p:ph type="title"/>
          </p:nvPr>
        </p:nvSpPr>
        <p:spPr>
          <a:xfrm>
            <a:off x="612775" y="582706"/>
            <a:ext cx="7918450" cy="788894"/>
          </a:xfrm>
        </p:spPr>
        <p:txBody>
          <a:bodyPr/>
          <a:lstStyle/>
          <a:p>
            <a:pPr algn="l"/>
            <a:r>
              <a:rPr lang="fr-FR" dirty="0"/>
              <a:t>Primé</a:t>
            </a:r>
          </a:p>
        </p:txBody>
      </p:sp>
      <p:sp>
        <p:nvSpPr>
          <p:cNvPr id="11" name="Espace réservé du contenu 2"/>
          <p:cNvSpPr txBox="1">
            <a:spLocks/>
          </p:cNvSpPr>
          <p:nvPr/>
        </p:nvSpPr>
        <p:spPr>
          <a:xfrm>
            <a:off x="988357" y="2044700"/>
            <a:ext cx="2776819" cy="311611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2200"/>
              </a:spcBef>
              <a:spcAft>
                <a:spcPts val="0"/>
              </a:spcAft>
              <a:buClr>
                <a:schemeClr val="bg2"/>
              </a:buClr>
              <a:buSzPct val="90000"/>
              <a:buFont typeface="Wingdings 2" pitchFamily="18" charset="2"/>
              <a:buChar char="Ü"/>
              <a:tabLst/>
              <a:defRPr/>
            </a:pPr>
            <a:r>
              <a:rPr kumimoji="0" lang="fr-FR" sz="2200" b="0" i="0" u="none" strike="noStrike" kern="1200" cap="none" spc="0" normalizeH="0" baseline="0" noProof="0">
                <a:ln>
                  <a:noFill/>
                </a:ln>
                <a:solidFill>
                  <a:schemeClr val="tx1"/>
                </a:solidFill>
                <a:effectLst/>
                <a:uLnTx/>
                <a:uFillTx/>
                <a:latin typeface="+mn-lt"/>
                <a:ea typeface="+mn-ea"/>
                <a:cs typeface="+mn-cs"/>
              </a:rPr>
              <a:t>Annonc presse</a:t>
            </a:r>
            <a:br>
              <a:rPr kumimoji="0" lang="fr-FR" sz="2200" b="0" i="0" u="none" strike="noStrike" kern="1200" cap="none" spc="0" normalizeH="0" baseline="0" noProof="0">
                <a:ln>
                  <a:noFill/>
                </a:ln>
                <a:solidFill>
                  <a:schemeClr val="tx1"/>
                </a:solidFill>
                <a:effectLst/>
                <a:uLnTx/>
                <a:uFillTx/>
                <a:latin typeface="+mn-lt"/>
                <a:ea typeface="+mn-ea"/>
                <a:cs typeface="+mn-cs"/>
              </a:rPr>
            </a:br>
            <a:r>
              <a:rPr kumimoji="0" lang="fr-FR" sz="2200" b="0" i="0" u="none" strike="noStrike" kern="1200" cap="none" spc="0" normalizeH="0" baseline="0" noProof="0">
                <a:ln>
                  <a:noFill/>
                </a:ln>
                <a:solidFill>
                  <a:schemeClr val="tx1"/>
                </a:solidFill>
                <a:effectLst/>
                <a:uLnTx/>
                <a:uFillTx/>
                <a:latin typeface="+mn-lt"/>
                <a:ea typeface="+mn-ea"/>
                <a:cs typeface="+mn-cs"/>
              </a:rPr>
              <a:t>Harrys Bar Burger</a:t>
            </a:r>
            <a:endParaRPr kumimoji="0" lang="fr-FR" sz="2200" b="1"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répuscule">
  <a:themeElements>
    <a:clrScheme name="Personnalisée 11">
      <a:dk1>
        <a:sysClr val="windowText" lastClr="000000"/>
      </a:dk1>
      <a:lt1>
        <a:sysClr val="window" lastClr="FFFFFF"/>
      </a:lt1>
      <a:dk2>
        <a:srgbClr val="54638C"/>
      </a:dk2>
      <a:lt2>
        <a:srgbClr val="8D9AB3"/>
      </a:lt2>
      <a:accent1>
        <a:srgbClr val="FF6719"/>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Crépuscule">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Crépuscule">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Crépuscule.thmx</Template>
  <TotalTime>10028</TotalTime>
  <Words>2188</Words>
  <Application>Microsoft Macintosh PowerPoint</Application>
  <PresentationFormat>Présentation à l'écran (4:3)</PresentationFormat>
  <Paragraphs>307</Paragraphs>
  <Slides>76</Slides>
  <Notes>66</Notes>
  <HiddenSlides>0</HiddenSlides>
  <MMClips>0</MMClips>
  <ScaleCrop>false</ScaleCrop>
  <HeadingPairs>
    <vt:vector size="4" baseType="variant">
      <vt:variant>
        <vt:lpstr>Modèle de conception</vt:lpstr>
      </vt:variant>
      <vt:variant>
        <vt:i4>1</vt:i4>
      </vt:variant>
      <vt:variant>
        <vt:lpstr>Titres des diapositives</vt:lpstr>
      </vt:variant>
      <vt:variant>
        <vt:i4>76</vt:i4>
      </vt:variant>
    </vt:vector>
  </HeadingPairs>
  <TitlesOfParts>
    <vt:vector size="77" baseType="lpstr">
      <vt:lpstr>Crépuscule</vt:lpstr>
      <vt:lpstr>TYPOGRAPHIE</vt:lpstr>
      <vt:lpstr>Généralités</vt:lpstr>
      <vt:lpstr>Primé</vt:lpstr>
      <vt:lpstr>Primé</vt:lpstr>
      <vt:lpstr>Diapositive 5</vt:lpstr>
      <vt:lpstr>Diapositive 6</vt:lpstr>
      <vt:lpstr>Diapositive 7</vt:lpstr>
      <vt:lpstr>Primé</vt:lpstr>
      <vt:lpstr>Primé</vt:lpstr>
      <vt:lpstr>Primé</vt:lpstr>
      <vt:lpstr>Pas primé mais…</vt:lpstr>
      <vt:lpstr>La vie en typo</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Calango une typo animée Réalisé par  Maria Jose Heredia Torrero   Démonstration </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TYPOGRAPHIE</dc:title>
  <dc:creator>Nathalie Le Bel</dc:creator>
  <cp:lastModifiedBy>Nathalie Le Bel</cp:lastModifiedBy>
  <cp:revision>104</cp:revision>
  <dcterms:created xsi:type="dcterms:W3CDTF">2012-01-17T20:12:19Z</dcterms:created>
  <dcterms:modified xsi:type="dcterms:W3CDTF">2012-01-18T01:08:29Z</dcterms:modified>
</cp:coreProperties>
</file>