
<file path=[Content_Types].xml><?xml version="1.0" encoding="utf-8"?>
<Types xmlns="http://schemas.openxmlformats.org/package/2006/content-types">
  <Override PartName="/ppt/slideLayouts/slideLayout8.xml" ContentType="application/vnd.openxmlformats-officedocument.presentationml.slideLayout+xml"/>
  <Override PartName="/ppt/slides/slide68.xml" ContentType="application/vnd.openxmlformats-officedocument.presentationml.slide+xml"/>
  <Override PartName="/ppt/notesSlides/notesSlide22.xml" ContentType="application/vnd.openxmlformats-officedocument.presentationml.notesSlide+xml"/>
  <Override PartName="/ppt/notesSlides/notesSlide31.xml" ContentType="application/vnd.openxmlformats-officedocument.presentationml.notesSlide+xml"/>
  <Override PartName="/ppt/notesSlides/notesSlide74.xml" ContentType="application/vnd.openxmlformats-officedocument.presentationml.notesSlide+xml"/>
  <Override PartName="/ppt/slides/slide22.xml" ContentType="application/vnd.openxmlformats-officedocument.presentationml.slide+xml"/>
  <Override PartName="/ppt/slides/slide28.xml" ContentType="application/vnd.openxmlformats-officedocument.presentationml.slide+xml"/>
  <Override PartName="/ppt/slides/slide66.xml" ContentType="application/vnd.openxmlformats-officedocument.presentationml.slide+xml"/>
  <Override PartName="/ppt/notesSlides/notesSlide11.xml" ContentType="application/vnd.openxmlformats-officedocument.presentationml.notesSlide+xml"/>
  <Override PartName="/docProps/app.xml" ContentType="application/vnd.openxmlformats-officedocument.extended-properties+xml"/>
  <Override PartName="/ppt/slides/slide30.xml" ContentType="application/vnd.openxmlformats-officedocument.presentationml.slide+xml"/>
  <Override PartName="/ppt/notesSlides/notesSlide9.xml" ContentType="application/vnd.openxmlformats-officedocument.presentationml.notesSlide+xml"/>
  <Override PartName="/ppt/notesSlides/notesSlide73.xml" ContentType="application/vnd.openxmlformats-officedocument.presentationml.notesSlide+xml"/>
  <Override PartName="/ppt/slides/slide3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47.xml" ContentType="application/vnd.openxmlformats-officedocument.presentationml.slide+xml"/>
  <Override PartName="/ppt/notesSlides/notesSlide32.xml" ContentType="application/vnd.openxmlformats-officedocument.presentationml.notesSlide+xml"/>
  <Override PartName="/ppt/notesSlides/notesSlide16.xml" ContentType="application/vnd.openxmlformats-officedocument.presentationml.notesSlide+xml"/>
  <Override PartName="/ppt/notesSlides/notesSlide61.xml" ContentType="application/vnd.openxmlformats-officedocument.presentationml.notesSlide+xml"/>
  <Override PartName="/ppt/notesSlides/notesSlide52.xml" ContentType="application/vnd.openxmlformats-officedocument.presentationml.notesSlide+xml"/>
  <Override PartName="/ppt/slideLayouts/slideLayout3.xml" ContentType="application/vnd.openxmlformats-officedocument.presentationml.slideLayout+xml"/>
  <Override PartName="/ppt/slides/slide21.xml" ContentType="application/vnd.openxmlformats-officedocument.presentationml.slide+xml"/>
  <Override PartName="/ppt/notesSlides/notesSlide56.xml" ContentType="application/vnd.openxmlformats-officedocument.presentationml.notesSlide+xml"/>
  <Override PartName="/ppt/slides/slide23.xml" ContentType="application/vnd.openxmlformats-officedocument.presentationml.slide+xml"/>
  <Override PartName="/ppt/slideLayouts/slideLayout9.xml" ContentType="application/vnd.openxmlformats-officedocument.presentationml.slideLayout+xml"/>
  <Override PartName="/ppt/slides/slide52.xml" ContentType="application/vnd.openxmlformats-officedocument.presentationml.slide+xml"/>
  <Override PartName="/ppt/slides/slide1.xml" ContentType="application/vnd.openxmlformats-officedocument.presentationml.slide+xml"/>
  <Override PartName="/ppt/slides/slide51.xml" ContentType="application/vnd.openxmlformats-officedocument.presentationml.slide+xml"/>
  <Override PartName="/ppt/slides/slide7.xml" ContentType="application/vnd.openxmlformats-officedocument.presentationml.slide+xml"/>
  <Override PartName="/ppt/slides/slide62.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notesSlides/notesSlide15.xml" ContentType="application/vnd.openxmlformats-officedocument.presentationml.notesSlide+xml"/>
  <Override PartName="/ppt/notesSlides/notesSlide4.xml" ContentType="application/vnd.openxmlformats-officedocument.presentationml.notesSlide+xml"/>
  <Override PartName="/ppt/notesSlides/notesSlide41.xml" ContentType="application/vnd.openxmlformats-officedocument.presentationml.notesSlide+xml"/>
  <Override PartName="/ppt/notesSlides/notesSlide66.xml" ContentType="application/vnd.openxmlformats-officedocument.presentationml.notesSlide+xml"/>
  <Override PartName="/ppt/notesSlides/notesSlide71.xml" ContentType="application/vnd.openxmlformats-officedocument.presentationml.notesSlide+xml"/>
  <Override PartName="/ppt/slides/slide13.xml" ContentType="application/vnd.openxmlformats-officedocument.presentationml.slide+xml"/>
  <Override PartName="/ppt/notesSlides/notesSlide23.xml" ContentType="application/vnd.openxmlformats-officedocument.presentationml.notesSlide+xml"/>
  <Override PartName="/ppt/notesSlides/notesSlide17.xml" ContentType="application/vnd.openxmlformats-officedocument.presentationml.notesSlide+xml"/>
  <Override PartName="/ppt/notesSlides/notesSlide42.xml" ContentType="application/vnd.openxmlformats-officedocument.presentationml.notesSlide+xml"/>
  <Override PartName="/ppt/notesSlides/notesSlide35.xml" ContentType="application/vnd.openxmlformats-officedocument.presentationml.notes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notesSlides/notesSlide51.xml" ContentType="application/vnd.openxmlformats-officedocument.presentationml.notesSlide+xml"/>
  <Override PartName="/ppt/notesSlides/notesSlide57.xml" ContentType="application/vnd.openxmlformats-officedocument.presentationml.notesSlide+xml"/>
  <Override PartName="/ppt/slideLayouts/slideLayout4.xml" ContentType="application/vnd.openxmlformats-officedocument.presentationml.slideLayout+xml"/>
  <Override PartName="/ppt/notesSlides/notesSlide13.xml" ContentType="application/vnd.openxmlformats-officedocument.presentationml.notesSlide+xml"/>
  <Override PartName="/ppt/slideLayouts/slideLayout2.xml" ContentType="application/vnd.openxmlformats-officedocument.presentationml.slideLayout+xml"/>
  <Override PartName="/ppt/slides/slide78.xml" ContentType="application/vnd.openxmlformats-officedocument.presentationml.slide+xml"/>
  <Override PartName="/ppt/notesSlides/notesSlide1.xml" ContentType="application/vnd.openxmlformats-officedocument.presentationml.notesSlide+xml"/>
  <Override PartName="/ppt/slides/slide61.xml" ContentType="application/vnd.openxmlformats-officedocument.presentationml.slide+xml"/>
  <Override PartName="/ppt/slides/slide43.xml" ContentType="application/vnd.openxmlformats-officedocument.presentationml.slide+xml"/>
  <Override PartName="/ppt/slideLayouts/slideLayout6.xml" ContentType="application/vnd.openxmlformats-officedocument.presentationml.slideLayout+xml"/>
  <Override PartName="/ppt/slides/slide37.xml" ContentType="application/vnd.openxmlformats-officedocument.presentationml.slide+xml"/>
  <Override PartName="/ppt/slideLayouts/slideLayout14.xml" ContentType="application/vnd.openxmlformats-officedocument.presentationml.slideLayout+xml"/>
  <Override PartName="/ppt/slides/slide10.xml" ContentType="application/vnd.openxmlformats-officedocument.presentationml.slide+xml"/>
  <Override PartName="/ppt/notesSlides/notesSlide43.xml" ContentType="application/vnd.openxmlformats-officedocument.presentationml.notesSlide+xml"/>
  <Override PartName="/ppt/slides/slide33.xml" ContentType="application/vnd.openxmlformats-officedocument.presentationml.slide+xml"/>
  <Override PartName="/ppt/notesSlides/notesSlide45.xml" ContentType="application/vnd.openxmlformats-officedocument.presentationml.notesSlide+xml"/>
  <Override PartName="/ppt/presProps.xml" ContentType="application/vnd.openxmlformats-officedocument.presentationml.presProps+xml"/>
  <Override PartName="/ppt/notesSlides/notesSlide18.xml" ContentType="application/vnd.openxmlformats-officedocument.presentationml.notesSlide+xml"/>
  <Override PartName="/ppt/notesSlides/notesSlide48.xml" ContentType="application/vnd.openxmlformats-officedocument.presentationml.notesSlide+xml"/>
  <Default Extension="png" ContentType="image/png"/>
  <Override PartName="/ppt/slides/slide27.xml" ContentType="application/vnd.openxmlformats-officedocument.presentationml.slide+xml"/>
  <Override PartName="/docProps/core.xml" ContentType="application/vnd.openxmlformats-package.core-properties+xml"/>
  <Override PartName="/ppt/slides/slide56.xml" ContentType="application/vnd.openxmlformats-officedocument.presentationml.slide+xml"/>
  <Override PartName="/ppt/slides/slide31.xml" ContentType="application/vnd.openxmlformats-officedocument.presentationml.slide+xml"/>
  <Default Extension="bin" ContentType="application/vnd.openxmlformats-officedocument.presentationml.printerSettings"/>
  <Override PartName="/ppt/notesSlides/notesSlide10.xml" ContentType="application/vnd.openxmlformats-officedocument.presentationml.notesSlide+xml"/>
  <Override PartName="/ppt/notesSlides/notesSlide39.xml" ContentType="application/vnd.openxmlformats-officedocument.presentationml.notesSlide+xml"/>
  <Override PartName="/ppt/notesSlides/notesSlide62.xml" ContentType="application/vnd.openxmlformats-officedocument.presentationml.notesSlide+xml"/>
  <Override PartName="/ppt/slides/slide53.xml" ContentType="application/vnd.openxmlformats-officedocument.presentationml.slide+xml"/>
  <Override PartName="/ppt/slides/slide76.xml" ContentType="application/vnd.openxmlformats-officedocument.presentationml.slide+xml"/>
  <Override PartName="/ppt/notesSlides/notesSlide24.xml" ContentType="application/vnd.openxmlformats-officedocument.presentationml.notesSlide+xml"/>
  <Override PartName="/ppt/notesSlides/notesSlide47.xml" ContentType="application/vnd.openxmlformats-officedocument.presentationml.notesSlide+xml"/>
  <Override PartName="/ppt/notesSlides/notesSlide55.xml" ContentType="application/vnd.openxmlformats-officedocument.presentationml.notesSlide+xml"/>
  <Override PartName="/ppt/slides/slide55.xml" ContentType="application/vnd.openxmlformats-officedocument.presentationml.slide+xml"/>
  <Override PartName="/ppt/notesSlides/notesSlide77.xml" ContentType="application/vnd.openxmlformats-officedocument.presentationml.notesSlide+xml"/>
  <Override PartName="/ppt/slides/slide67.xml" ContentType="application/vnd.openxmlformats-officedocument.presentationml.slide+xml"/>
  <Override PartName="/ppt/slides/slide12.xml" ContentType="application/vnd.openxmlformats-officedocument.presentationml.slide+xml"/>
  <Override PartName="/ppt/slides/slide19.xml" ContentType="application/vnd.openxmlformats-officedocument.presentationml.slide+xml"/>
  <Override PartName="/ppt/slides/slide41.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notesSlides/notesSlide53.xml" ContentType="application/vnd.openxmlformats-officedocument.presentationml.notesSlide+xml"/>
  <Override PartName="/ppt/notesSlides/notesSlide14.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notesSlides/notesSlide28.xml" ContentType="application/vnd.openxmlformats-officedocument.presentationml.notesSlide+xml"/>
  <Override PartName="/ppt/theme/theme2.xml" ContentType="application/vnd.openxmlformats-officedocument.theme+xml"/>
  <Override PartName="/ppt/notesSlides/notesSlide27.xml" ContentType="application/vnd.openxmlformats-officedocument.presentationml.notesSlide+xml"/>
  <Override PartName="/ppt/notesSlides/notesSlide75.xml" ContentType="application/vnd.openxmlformats-officedocument.presentationml.notesSlide+xml"/>
  <Override PartName="/ppt/slides/slide2.xml" ContentType="application/vnd.openxmlformats-officedocument.presentationml.slide+xml"/>
  <Override PartName="/ppt/slides/slide80.xml" ContentType="application/vnd.openxmlformats-officedocument.presentationml.slide+xml"/>
  <Override PartName="/ppt/slides/slide69.xml" ContentType="application/vnd.openxmlformats-officedocument.presentationml.slide+xml"/>
  <Override PartName="/ppt/notesSlides/notesSlide25.xml" ContentType="application/vnd.openxmlformats-officedocument.presentationml.notesSlide+xml"/>
  <Override PartName="/ppt/slides/slide35.xml" ContentType="application/vnd.openxmlformats-officedocument.presentationml.slide+xml"/>
  <Override PartName="/ppt/notesSlides/notesSlide69.xml" ContentType="application/vnd.openxmlformats-officedocument.presentationml.notesSlide+xml"/>
  <Override PartName="/ppt/slides/slide42.xml" ContentType="application/vnd.openxmlformats-officedocument.presentationml.slide+xml"/>
  <Override PartName="/ppt/notesSlides/notesSlide40.xml" ContentType="application/vnd.openxmlformats-officedocument.presentationml.notesSlide+xml"/>
  <Override PartName="/ppt/notesSlides/notesSlide65.xml" ContentType="application/vnd.openxmlformats-officedocument.presentationml.notesSlide+xml"/>
  <Override PartName="/ppt/slides/slide45.xml" ContentType="application/vnd.openxmlformats-officedocument.presentationml.slide+xml"/>
  <Override PartName="/ppt/notesSlides/notesSlide34.xml" ContentType="application/vnd.openxmlformats-officedocument.presentationml.notesSlide+xml"/>
  <Override PartName="/ppt/notesSlides/notesSlide38.xml" ContentType="application/vnd.openxmlformats-officedocument.presentationml.notesSlide+xml"/>
  <Override PartName="/ppt/notesSlides/notesSlide21.xml" ContentType="application/vnd.openxmlformats-officedocument.presentationml.notesSlide+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s/slide50.xml" ContentType="application/vnd.openxmlformats-officedocument.presentationml.slide+xml"/>
  <Override PartName="/ppt/slides/slide54.xml" ContentType="application/vnd.openxmlformats-officedocument.presentationml.slide+xml"/>
  <Override PartName="/ppt/slides/slide57.xml" ContentType="application/vnd.openxmlformats-officedocument.presentationml.slide+xml"/>
  <Override PartName="/ppt/notesSlides/notesSlide3.xml" ContentType="application/vnd.openxmlformats-officedocument.presentationml.notesSlide+xml"/>
  <Override PartName="/ppt/notesSlides/notesSlide29.xml" ContentType="application/vnd.openxmlformats-officedocument.presentationml.notesSlide+xml"/>
  <Override PartName="/ppt/notesSlides/notesSlide36.xml" ContentType="application/vnd.openxmlformats-officedocument.presentationml.notesSlide+xml"/>
  <Override PartName="/ppt/slides/slide58.xml" ContentType="application/vnd.openxmlformats-officedocument.presentationml.slide+xml"/>
  <Default Extension="xml" ContentType="application/xml"/>
  <Override PartName="/ppt/slides/slide26.xml" ContentType="application/vnd.openxmlformats-officedocument.presentationml.slide+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notesSlides/notesSlide63.xml" ContentType="application/vnd.openxmlformats-officedocument.presentationml.notesSlide+xml"/>
  <Override PartName="/ppt/slides/slide25.xml" ContentType="application/vnd.openxmlformats-officedocument.presentationml.slide+xml"/>
  <Override PartName="/ppt/notesSlides/notesSlide19.xml" ContentType="application/vnd.openxmlformats-officedocument.presentationml.notesSlide+xml"/>
  <Override PartName="/ppt/slides/slide63.xml" ContentType="application/vnd.openxmlformats-officedocument.presentationml.slide+xml"/>
  <Override PartName="/ppt/slides/slide14.xml" ContentType="application/vnd.openxmlformats-officedocument.presentationml.slide+xml"/>
  <Override PartName="/ppt/slides/slide40.xml" ContentType="application/vnd.openxmlformats-officedocument.presentationml.slide+xml"/>
  <Override PartName="/ppt/notesSlides/notesSlide50.xml" ContentType="application/vnd.openxmlformats-officedocument.presentationml.notesSlide+xml"/>
  <Override PartName="/ppt/slides/slide34.xml" ContentType="application/vnd.openxmlformats-officedocument.presentationml.slide+xml"/>
  <Override PartName="/ppt/notesSlides/notesSlide26.xml" ContentType="application/vnd.openxmlformats-officedocument.presentationml.notesSlide+xml"/>
  <Override PartName="/ppt/slides/slide44.xml" ContentType="application/vnd.openxmlformats-officedocument.presentationml.slide+xml"/>
  <Override PartName="/ppt/notesSlides/notesSlide12.xml" ContentType="application/vnd.openxmlformats-officedocument.presentationml.notesSlide+xml"/>
  <Override PartName="/ppt/notesSlides/notesSlide37.xml" ContentType="application/vnd.openxmlformats-officedocument.presentationml.notesSlide+xml"/>
  <Override PartName="/ppt/notesSlides/notesSlide44.xml" ContentType="application/vnd.openxmlformats-officedocument.presentationml.notesSlide+xml"/>
  <Override PartName="/ppt/notesSlides/notesSlide5.xml" ContentType="application/vnd.openxmlformats-officedocument.presentationml.notesSlide+xml"/>
  <Override PartName="/ppt/slides/slide49.xml" ContentType="application/vnd.openxmlformats-officedocument.presentationml.slide+xml"/>
  <Override PartName="/ppt/notesSlides/notesSlide60.xml" ContentType="application/vnd.openxmlformats-officedocument.presentationml.notesSlide+xml"/>
  <Override PartName="/ppt/slideLayouts/slideLayout1.xml" ContentType="application/vnd.openxmlformats-officedocument.presentationml.slideLayout+xml"/>
  <Override PartName="/ppt/slides/slide70.xml" ContentType="application/vnd.openxmlformats-officedocument.presentationml.slide+xml"/>
  <Override PartName="/ppt/slides/slide48.xml" ContentType="application/vnd.openxmlformats-officedocument.presentationml.slide+xml"/>
  <Override PartName="/ppt/theme/theme1.xml" ContentType="application/vnd.openxmlformats-officedocument.theme+xml"/>
  <Override PartName="/ppt/notesSlides/notesSlide78.xml" ContentType="application/vnd.openxmlformats-officedocument.presentationml.notesSlide+xml"/>
  <Override PartName="/ppt/presentation.xml" ContentType="application/vnd.openxmlformats-officedocument.presentationml.presentation.main+xml"/>
  <Override PartName="/ppt/notesSlides/notesSlide59.xml" ContentType="application/vnd.openxmlformats-officedocument.presentationml.notesSlide+xml"/>
  <Override PartName="/ppt/slides/slide77.xml" ContentType="application/vnd.openxmlformats-officedocument.presentationml.slide+xml"/>
  <Override PartName="/ppt/slides/slide5.xml" ContentType="application/vnd.openxmlformats-officedocument.presentationml.slide+xml"/>
  <Override PartName="/ppt/slideLayouts/slideLayout7.xml" ContentType="application/vnd.openxmlformats-officedocument.presentationml.slideLayout+xml"/>
  <Override PartName="/ppt/slides/slide59.xml" ContentType="application/vnd.openxmlformats-officedocument.presentationml.slide+xml"/>
  <Override PartName="/ppt/slides/slide79.xml" ContentType="application/vnd.openxmlformats-officedocument.presentationml.slide+xml"/>
  <Default Extension="jpeg" ContentType="image/jpeg"/>
  <Override PartName="/ppt/slides/slide64.xml" ContentType="application/vnd.openxmlformats-officedocument.presentationml.slide+xml"/>
  <Override PartName="/ppt/notesSlides/notesSlide33.xml" ContentType="application/vnd.openxmlformats-officedocument.presentationml.notesSlide+xml"/>
  <Override PartName="/ppt/notesSlides/notesSlide46.xml" ContentType="application/vnd.openxmlformats-officedocument.presentationml.notesSlide+xml"/>
  <Override PartName="/ppt/slides/slide3.xml" ContentType="application/vnd.openxmlformats-officedocument.presentationml.slide+xml"/>
  <Override PartName="/ppt/slides/slide4.xml" ContentType="application/vnd.openxmlformats-officedocument.presentationml.slide+xml"/>
  <Override PartName="/ppt/notesSlides/notesSlide67.xml" ContentType="application/vnd.openxmlformats-officedocument.presentationml.notes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72.xml" ContentType="application/vnd.openxmlformats-officedocument.presentationml.slide+xml"/>
  <Override PartName="/ppt/slides/slide74.xml" ContentType="application/vnd.openxmlformats-officedocument.presentationml.slide+xml"/>
  <Override PartName="/ppt/slideLayouts/slideLayout13.xml" ContentType="application/vnd.openxmlformats-officedocument.presentationml.slideLayout+xml"/>
  <Override PartName="/ppt/slides/slide75.xml" ContentType="application/vnd.openxmlformats-officedocument.presentationml.slide+xml"/>
  <Override PartName="/ppt/slides/slide8.xml" ContentType="application/vnd.openxmlformats-officedocument.presentationml.slide+xml"/>
  <Override PartName="/ppt/notesSlides/notesSlide64.xml" ContentType="application/vnd.openxmlformats-officedocument.presentationml.notesSlide+xml"/>
  <Override PartName="/ppt/slides/slide15.xml" ContentType="application/vnd.openxmlformats-officedocument.presentationml.slide+xml"/>
  <Override PartName="/ppt/notesSlides/notesSlide70.xml" ContentType="application/vnd.openxmlformats-officedocument.presentationml.notesSlide+xml"/>
  <Override PartName="/ppt/notesSlides/notesSlide49.xml" ContentType="application/vnd.openxmlformats-officedocument.presentationml.notesSlide+xml"/>
  <Override PartName="/ppt/notesSlides/notesSlide68.xml" ContentType="application/vnd.openxmlformats-officedocument.presentationml.notesSlide+xml"/>
  <Default Extension="rels" ContentType="application/vnd.openxmlformats-package.relationships+xml"/>
  <Override PartName="/ppt/slides/slide9.xml" ContentType="application/vnd.openxmlformats-officedocument.presentationml.slide+xml"/>
  <Override PartName="/ppt/slides/slide60.xml" ContentType="application/vnd.openxmlformats-officedocument.presentationml.slide+xml"/>
  <Override PartName="/ppt/slides/slide24.xml" ContentType="application/vnd.openxmlformats-officedocument.presentationml.slide+xml"/>
  <Override PartName="/ppt/slides/slide39.xml" ContentType="application/vnd.openxmlformats-officedocument.presentationml.slide+xml"/>
  <Override PartName="/ppt/slides/slide73.xml" ContentType="application/vnd.openxmlformats-officedocument.presentationml.slide+xml"/>
  <Override PartName="/ppt/slides/slide32.xml" ContentType="application/vnd.openxmlformats-officedocument.presentationml.slide+xml"/>
  <Override PartName="/ppt/notesSlides/notesSlide30.xml" ContentType="application/vnd.openxmlformats-officedocument.presentationml.notesSlide+xml"/>
  <Override PartName="/ppt/slides/slide71.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Layouts/slideLayout12.xml" ContentType="application/vnd.openxmlformats-officedocument.presentationml.slideLayout+xml"/>
  <Override PartName="/ppt/notesSlides/notesSlide20.xml" ContentType="application/vnd.openxmlformats-officedocument.presentationml.notes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82"/>
  </p:notesMasterIdLst>
  <p:sldIdLst>
    <p:sldId id="256" r:id="rId2"/>
    <p:sldId id="257" r:id="rId3"/>
    <p:sldId id="284" r:id="rId4"/>
    <p:sldId id="283" r:id="rId5"/>
    <p:sldId id="262" r:id="rId6"/>
    <p:sldId id="339" r:id="rId7"/>
    <p:sldId id="340" r:id="rId8"/>
    <p:sldId id="344" r:id="rId9"/>
    <p:sldId id="388" r:id="rId10"/>
    <p:sldId id="387" r:id="rId11"/>
    <p:sldId id="341" r:id="rId12"/>
    <p:sldId id="342" r:id="rId13"/>
    <p:sldId id="389" r:id="rId14"/>
    <p:sldId id="343" r:id="rId15"/>
    <p:sldId id="271" r:id="rId16"/>
    <p:sldId id="318" r:id="rId17"/>
    <p:sldId id="314" r:id="rId18"/>
    <p:sldId id="323" r:id="rId19"/>
    <p:sldId id="315" r:id="rId20"/>
    <p:sldId id="338" r:id="rId21"/>
    <p:sldId id="316" r:id="rId22"/>
    <p:sldId id="317" r:id="rId23"/>
    <p:sldId id="319" r:id="rId24"/>
    <p:sldId id="390" r:id="rId25"/>
    <p:sldId id="391" r:id="rId26"/>
    <p:sldId id="324" r:id="rId27"/>
    <p:sldId id="392" r:id="rId28"/>
    <p:sldId id="329" r:id="rId29"/>
    <p:sldId id="332" r:id="rId30"/>
    <p:sldId id="313" r:id="rId31"/>
    <p:sldId id="325" r:id="rId32"/>
    <p:sldId id="326" r:id="rId33"/>
    <p:sldId id="327" r:id="rId34"/>
    <p:sldId id="345" r:id="rId35"/>
    <p:sldId id="328" r:id="rId36"/>
    <p:sldId id="330" r:id="rId37"/>
    <p:sldId id="374" r:id="rId38"/>
    <p:sldId id="362" r:id="rId39"/>
    <p:sldId id="366" r:id="rId40"/>
    <p:sldId id="363" r:id="rId41"/>
    <p:sldId id="364" r:id="rId42"/>
    <p:sldId id="365" r:id="rId43"/>
    <p:sldId id="367" r:id="rId44"/>
    <p:sldId id="368" r:id="rId45"/>
    <p:sldId id="377" r:id="rId46"/>
    <p:sldId id="382" r:id="rId47"/>
    <p:sldId id="378" r:id="rId48"/>
    <p:sldId id="381" r:id="rId49"/>
    <p:sldId id="369" r:id="rId50"/>
    <p:sldId id="371" r:id="rId51"/>
    <p:sldId id="370" r:id="rId52"/>
    <p:sldId id="372" r:id="rId53"/>
    <p:sldId id="373" r:id="rId54"/>
    <p:sldId id="375" r:id="rId55"/>
    <p:sldId id="376" r:id="rId56"/>
    <p:sldId id="383" r:id="rId57"/>
    <p:sldId id="384" r:id="rId58"/>
    <p:sldId id="385" r:id="rId59"/>
    <p:sldId id="386" r:id="rId60"/>
    <p:sldId id="346" r:id="rId61"/>
    <p:sldId id="347" r:id="rId62"/>
    <p:sldId id="331" r:id="rId63"/>
    <p:sldId id="348" r:id="rId64"/>
    <p:sldId id="350" r:id="rId65"/>
    <p:sldId id="355" r:id="rId66"/>
    <p:sldId id="349" r:id="rId67"/>
    <p:sldId id="357" r:id="rId68"/>
    <p:sldId id="356" r:id="rId69"/>
    <p:sldId id="358" r:id="rId70"/>
    <p:sldId id="351" r:id="rId71"/>
    <p:sldId id="352" r:id="rId72"/>
    <p:sldId id="379" r:id="rId73"/>
    <p:sldId id="380" r:id="rId74"/>
    <p:sldId id="360" r:id="rId75"/>
    <p:sldId id="353" r:id="rId76"/>
    <p:sldId id="359" r:id="rId77"/>
    <p:sldId id="361" r:id="rId78"/>
    <p:sldId id="354" r:id="rId79"/>
    <p:sldId id="335" r:id="rId80"/>
    <p:sldId id="336" r:id="rId81"/>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3A3A46"/>
    <a:srgbClr val="40404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79976" autoAdjust="0"/>
  </p:normalViewPr>
  <p:slideViewPr>
    <p:cSldViewPr snapToGrid="0" snapToObjects="1">
      <p:cViewPr varScale="1">
        <p:scale>
          <a:sx n="115" d="100"/>
          <a:sy n="115" d="100"/>
        </p:scale>
        <p:origin x="-224" y="-12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64" Type="http://schemas.openxmlformats.org/officeDocument/2006/relationships/slide" Target="slides/slide63.xml"/><Relationship Id="rId60" Type="http://schemas.openxmlformats.org/officeDocument/2006/relationships/slide" Target="slides/slide59.xml"/><Relationship Id="rId39" Type="http://schemas.openxmlformats.org/officeDocument/2006/relationships/slide" Target="slides/slide38.xml"/><Relationship Id="rId70" Type="http://schemas.openxmlformats.org/officeDocument/2006/relationships/slide" Target="slides/slide69.xml"/><Relationship Id="rId7" Type="http://schemas.openxmlformats.org/officeDocument/2006/relationships/slide" Target="slides/slide6.xml"/><Relationship Id="rId43" Type="http://schemas.openxmlformats.org/officeDocument/2006/relationships/slide" Target="slides/slide42.xml"/><Relationship Id="rId74" Type="http://schemas.openxmlformats.org/officeDocument/2006/relationships/slide" Target="slides/slide73.xml"/><Relationship Id="rId25" Type="http://schemas.openxmlformats.org/officeDocument/2006/relationships/slide" Target="slides/slide24.xml"/><Relationship Id="rId10" Type="http://schemas.openxmlformats.org/officeDocument/2006/relationships/slide" Target="slides/slide9.xml"/><Relationship Id="rId50" Type="http://schemas.openxmlformats.org/officeDocument/2006/relationships/slide" Target="slides/slide49.xml"/><Relationship Id="rId77" Type="http://schemas.openxmlformats.org/officeDocument/2006/relationships/slide" Target="slides/slide76.xml"/><Relationship Id="rId63" Type="http://schemas.openxmlformats.org/officeDocument/2006/relationships/slide" Target="slides/slide62.xml"/><Relationship Id="rId17" Type="http://schemas.openxmlformats.org/officeDocument/2006/relationships/slide" Target="slides/slide16.xml"/><Relationship Id="rId85" Type="http://schemas.openxmlformats.org/officeDocument/2006/relationships/viewProps" Target="viewProps.xml"/><Relationship Id="rId9" Type="http://schemas.openxmlformats.org/officeDocument/2006/relationships/slide" Target="slides/slide8.xml"/><Relationship Id="rId18" Type="http://schemas.openxmlformats.org/officeDocument/2006/relationships/slide" Target="slides/slide17.xml"/><Relationship Id="rId27" Type="http://schemas.openxmlformats.org/officeDocument/2006/relationships/slide" Target="slides/slide26.xml"/><Relationship Id="rId71" Type="http://schemas.openxmlformats.org/officeDocument/2006/relationships/slide" Target="slides/slide70.xml"/><Relationship Id="rId14" Type="http://schemas.openxmlformats.org/officeDocument/2006/relationships/slide" Target="slides/slide13.xml"/><Relationship Id="rId4" Type="http://schemas.openxmlformats.org/officeDocument/2006/relationships/slide" Target="slides/slide3.xml"/><Relationship Id="rId28" Type="http://schemas.openxmlformats.org/officeDocument/2006/relationships/slide" Target="slides/slide27.xml"/><Relationship Id="rId45" Type="http://schemas.openxmlformats.org/officeDocument/2006/relationships/slide" Target="slides/slide44.xml"/><Relationship Id="rId58" Type="http://schemas.openxmlformats.org/officeDocument/2006/relationships/slide" Target="slides/slide57.xml"/><Relationship Id="rId42" Type="http://schemas.openxmlformats.org/officeDocument/2006/relationships/slide" Target="slides/slide41.xml"/><Relationship Id="rId73" Type="http://schemas.openxmlformats.org/officeDocument/2006/relationships/slide" Target="slides/slide72.xml"/><Relationship Id="rId87" Type="http://schemas.openxmlformats.org/officeDocument/2006/relationships/tableStyles" Target="tableStyles.xml"/><Relationship Id="rId6" Type="http://schemas.openxmlformats.org/officeDocument/2006/relationships/slide" Target="slides/slide5.xml"/><Relationship Id="rId49" Type="http://schemas.openxmlformats.org/officeDocument/2006/relationships/slide" Target="slides/slide48.xml"/><Relationship Id="rId44" Type="http://schemas.openxmlformats.org/officeDocument/2006/relationships/slide" Target="slides/slide43.xml"/><Relationship Id="rId82" Type="http://schemas.openxmlformats.org/officeDocument/2006/relationships/notesMaster" Target="notesMasters/notesMaster1.xml"/><Relationship Id="rId69" Type="http://schemas.openxmlformats.org/officeDocument/2006/relationships/slide" Target="slides/slide68.xml"/><Relationship Id="rId19" Type="http://schemas.openxmlformats.org/officeDocument/2006/relationships/slide" Target="slides/slide18.xml"/><Relationship Id="rId38" Type="http://schemas.openxmlformats.org/officeDocument/2006/relationships/slide" Target="slides/slide37.xml"/><Relationship Id="rId20" Type="http://schemas.openxmlformats.org/officeDocument/2006/relationships/slide" Target="slides/slide19.xml"/><Relationship Id="rId2" Type="http://schemas.openxmlformats.org/officeDocument/2006/relationships/slide" Target="slides/slide1.xml"/><Relationship Id="rId46" Type="http://schemas.openxmlformats.org/officeDocument/2006/relationships/slide" Target="slides/slide45.xml"/><Relationship Id="rId57" Type="http://schemas.openxmlformats.org/officeDocument/2006/relationships/slide" Target="slides/slide56.xml"/><Relationship Id="rId59" Type="http://schemas.openxmlformats.org/officeDocument/2006/relationships/slide" Target="slides/slide58.xml"/><Relationship Id="rId35" Type="http://schemas.openxmlformats.org/officeDocument/2006/relationships/slide" Target="slides/slide34.xml"/><Relationship Id="rId51" Type="http://schemas.openxmlformats.org/officeDocument/2006/relationships/slide" Target="slides/slide50.xml"/><Relationship Id="rId55" Type="http://schemas.openxmlformats.org/officeDocument/2006/relationships/slide" Target="slides/slide54.xml"/><Relationship Id="rId31" Type="http://schemas.openxmlformats.org/officeDocument/2006/relationships/slide" Target="slides/slide30.xml"/><Relationship Id="rId34" Type="http://schemas.openxmlformats.org/officeDocument/2006/relationships/slide" Target="slides/slide33.xml"/><Relationship Id="rId40" Type="http://schemas.openxmlformats.org/officeDocument/2006/relationships/slide" Target="slides/slide39.xml"/><Relationship Id="rId62" Type="http://schemas.openxmlformats.org/officeDocument/2006/relationships/slide" Target="slides/slide61.xml"/><Relationship Id="rId66" Type="http://schemas.openxmlformats.org/officeDocument/2006/relationships/slide" Target="slides/slide65.xml"/><Relationship Id="rId36" Type="http://schemas.openxmlformats.org/officeDocument/2006/relationships/slide" Target="slides/slide35.xml"/><Relationship Id="rId72" Type="http://schemas.openxmlformats.org/officeDocument/2006/relationships/slide" Target="slides/slide71.xml"/><Relationship Id="rId1" Type="http://schemas.openxmlformats.org/officeDocument/2006/relationships/slideMaster" Target="slideMasters/slideMaster1.xml"/><Relationship Id="rId24" Type="http://schemas.openxmlformats.org/officeDocument/2006/relationships/slide" Target="slides/slide23.xml"/><Relationship Id="rId47" Type="http://schemas.openxmlformats.org/officeDocument/2006/relationships/slide" Target="slides/slide46.xml"/><Relationship Id="rId56" Type="http://schemas.openxmlformats.org/officeDocument/2006/relationships/slide" Target="slides/slide55.xml"/><Relationship Id="rId48" Type="http://schemas.openxmlformats.org/officeDocument/2006/relationships/slide" Target="slides/slide47.xml"/><Relationship Id="rId75" Type="http://schemas.openxmlformats.org/officeDocument/2006/relationships/slide" Target="slides/slide74.xml"/><Relationship Id="rId8" Type="http://schemas.openxmlformats.org/officeDocument/2006/relationships/slide" Target="slides/slide7.xml"/><Relationship Id="rId13" Type="http://schemas.openxmlformats.org/officeDocument/2006/relationships/slide" Target="slides/slide12.xml"/><Relationship Id="rId32" Type="http://schemas.openxmlformats.org/officeDocument/2006/relationships/slide" Target="slides/slide31.xml"/><Relationship Id="rId37" Type="http://schemas.openxmlformats.org/officeDocument/2006/relationships/slide" Target="slides/slide36.xml"/><Relationship Id="rId52" Type="http://schemas.openxmlformats.org/officeDocument/2006/relationships/slide" Target="slides/slide51.xml"/><Relationship Id="rId65" Type="http://schemas.openxmlformats.org/officeDocument/2006/relationships/slide" Target="slides/slide64.xml"/><Relationship Id="rId67" Type="http://schemas.openxmlformats.org/officeDocument/2006/relationships/slide" Target="slides/slide66.xml"/><Relationship Id="rId54" Type="http://schemas.openxmlformats.org/officeDocument/2006/relationships/slide" Target="slides/slide53.xml"/><Relationship Id="rId12" Type="http://schemas.openxmlformats.org/officeDocument/2006/relationships/slide" Target="slides/slide11.xml"/><Relationship Id="rId76" Type="http://schemas.openxmlformats.org/officeDocument/2006/relationships/slide" Target="slides/slide75.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3" Type="http://schemas.openxmlformats.org/officeDocument/2006/relationships/slide" Target="slides/slide2.xml"/><Relationship Id="rId86" Type="http://schemas.openxmlformats.org/officeDocument/2006/relationships/theme" Target="theme/theme1.xml"/><Relationship Id="rId23" Type="http://schemas.openxmlformats.org/officeDocument/2006/relationships/slide" Target="slides/slide22.xml"/><Relationship Id="rId61" Type="http://schemas.openxmlformats.org/officeDocument/2006/relationships/slide" Target="slides/slide60.xml"/><Relationship Id="rId53" Type="http://schemas.openxmlformats.org/officeDocument/2006/relationships/slide" Target="slides/slide52.xml"/><Relationship Id="rId84" Type="http://schemas.openxmlformats.org/officeDocument/2006/relationships/presProps" Target="presProps.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68" Type="http://schemas.openxmlformats.org/officeDocument/2006/relationships/slide" Target="slides/slide67.xml"/><Relationship Id="rId29" Type="http://schemas.openxmlformats.org/officeDocument/2006/relationships/slide" Target="slides/slide28.xml"/><Relationship Id="rId16" Type="http://schemas.openxmlformats.org/officeDocument/2006/relationships/slide" Target="slides/slide15.xml"/><Relationship Id="rId33" Type="http://schemas.openxmlformats.org/officeDocument/2006/relationships/slide" Target="slides/slide32.xml"/><Relationship Id="rId83" Type="http://schemas.openxmlformats.org/officeDocument/2006/relationships/printerSettings" Target="printerSettings/printerSettings1.bin"/><Relationship Id="rId41" Type="http://schemas.openxmlformats.org/officeDocument/2006/relationships/slide" Target="slides/slide40.xml"/><Relationship Id="rId5" Type="http://schemas.openxmlformats.org/officeDocument/2006/relationships/slide" Target="slides/slide4.xml"/><Relationship Id="rId15" Type="http://schemas.openxmlformats.org/officeDocument/2006/relationships/slide" Target="slides/slide14.xml"/><Relationship Id="rId78" Type="http://schemas.openxmlformats.org/officeDocument/2006/relationships/slide" Target="slides/slide77.xml"/><Relationship Id="rId22" Type="http://schemas.openxmlformats.org/officeDocument/2006/relationships/slide" Target="slides/slide21.xml"/><Relationship Id="rId21" Type="http://schemas.openxmlformats.org/officeDocument/2006/relationships/slide" Target="slides/slide2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4B03B9-A30A-6244-8A23-758CF62F9697}" type="datetimeFigureOut">
              <a:rPr lang="fr-FR"/>
              <a:pPr/>
              <a:t>17/01/12</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D18A35-F1CF-2045-81E8-C709237A9A80}" type="slidenum">
              <a:rPr/>
              <a:pPr/>
              <a:t>‹#›</a:t>
            </a:fld>
            <a:endParaRPr lang="fr-FR" dirty="0"/>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a:t>Le</a:t>
            </a:r>
            <a:r>
              <a:rPr lang="fr-FR" b="1" baseline="0"/>
              <a:t> graphiste doit se mettre au service du texte. </a:t>
            </a:r>
            <a:r>
              <a:rPr lang="fr-FR" baseline="0"/>
              <a:t>Il doit faciliter sa lecture, faire ressortir les points important, laisser des espaces vides et des respirations.</a:t>
            </a:r>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3</a:t>
            </a:fld>
            <a:endParaRPr lang="fr-F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12</a:t>
            </a:fld>
            <a:endParaRPr lang="fr-F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13</a:t>
            </a:fld>
            <a:endParaRPr lang="fr-F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14</a:t>
            </a:fld>
            <a:endParaRPr lang="fr-F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15</a:t>
            </a:fld>
            <a:endParaRPr lang="fr-F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16</a:t>
            </a:fld>
            <a:endParaRPr lang="fr-F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17</a:t>
            </a:fld>
            <a:endParaRPr lang="fr-F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18</a:t>
            </a:fld>
            <a:endParaRPr lang="fr-F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19</a:t>
            </a:fld>
            <a:endParaRPr lang="fr-F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20</a:t>
            </a:fld>
            <a:endParaRPr lang="fr-F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Bien sur la lisibilité et le confort dépendent aussi du choix de la police</a:t>
            </a:r>
          </a:p>
        </p:txBody>
      </p:sp>
      <p:sp>
        <p:nvSpPr>
          <p:cNvPr id="4" name="Espace réservé du numéro de diapositive 3"/>
          <p:cNvSpPr>
            <a:spLocks noGrp="1"/>
          </p:cNvSpPr>
          <p:nvPr>
            <p:ph type="sldNum" sz="quarter" idx="10"/>
          </p:nvPr>
        </p:nvSpPr>
        <p:spPr/>
        <p:txBody>
          <a:bodyPr/>
          <a:lstStyle/>
          <a:p>
            <a:fld id="{6FD18A35-F1CF-2045-81E8-C709237A9A80}" type="slidenum">
              <a:rPr/>
              <a:pPr/>
              <a:t>21</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4</a:t>
            </a:fld>
            <a:endParaRPr lang="fr-F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Il convient également de distinguer ces textes secondaires par l’emploi d’un autre style (italique) ou d’une autre graisse</a:t>
            </a:r>
            <a:r>
              <a:rPr lang="fr-FR" baseline="0"/>
              <a:t> (lignt)</a:t>
            </a:r>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22</a:t>
            </a:fld>
            <a:endParaRPr lang="fr-F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23</a:t>
            </a:fld>
            <a:endParaRPr lang="fr-F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24</a:t>
            </a:fld>
            <a:endParaRPr lang="fr-F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25</a:t>
            </a:fld>
            <a:endParaRPr lang="fr-F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Une couleur pleine : c’est à dire une des 4 couleurs CMJN</a:t>
            </a:r>
          </a:p>
          <a:p>
            <a:endParaRPr lang="fr-FR"/>
          </a:p>
          <a:p>
            <a:r>
              <a:rPr lang="fr-FR"/>
              <a:t>En</a:t>
            </a:r>
            <a:r>
              <a:rPr lang="fr-FR" baseline="0"/>
              <a:t> effet si on choisit une couleur quadri, au moment de l’impression, un léger décalage dans le repérage peut survenir</a:t>
            </a:r>
          </a:p>
          <a:p>
            <a:r>
              <a:rPr lang="fr-FR" baseline="0"/>
              <a:t>Produisant un effet « baveux » sur un caractère de petit corps</a:t>
            </a:r>
          </a:p>
          <a:p>
            <a:endParaRPr lang="fr-FR" baseline="0"/>
          </a:p>
          <a:p>
            <a:r>
              <a:rPr lang="fr-FR" baseline="0"/>
              <a:t>Si on ne veut pas que le texte courant soit en noir, on peut opter pour un noir tramé à + ou – 80%</a:t>
            </a:r>
          </a:p>
          <a:p>
            <a:r>
              <a:rPr lang="fr-FR" baseline="0"/>
              <a:t>Ou opter pour un « ton direct » c’est à dire une encre supplémentaire</a:t>
            </a:r>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26</a:t>
            </a:fld>
            <a:endParaRPr lang="fr-F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Une couleur pleine : c’est à dire une des 4 couleurs CMJN</a:t>
            </a:r>
          </a:p>
          <a:p>
            <a:endParaRPr lang="fr-FR"/>
          </a:p>
          <a:p>
            <a:r>
              <a:rPr lang="fr-FR"/>
              <a:t>En</a:t>
            </a:r>
            <a:r>
              <a:rPr lang="fr-FR" baseline="0"/>
              <a:t> effet si on choisit une couleur quadri, au moment de l’impression, un léger décalage dans le repérage peut survenir</a:t>
            </a:r>
          </a:p>
          <a:p>
            <a:r>
              <a:rPr lang="fr-FR" baseline="0"/>
              <a:t>Produisant un effet « baveux » sur un caractère de petit corps</a:t>
            </a:r>
          </a:p>
          <a:p>
            <a:endParaRPr lang="fr-FR" baseline="0"/>
          </a:p>
          <a:p>
            <a:r>
              <a:rPr lang="fr-FR" baseline="0"/>
              <a:t>Si on ne veut pas que le texte courant soit en noir, on peut opter pour un noir tramé à + ou – 80%</a:t>
            </a:r>
          </a:p>
          <a:p>
            <a:r>
              <a:rPr lang="fr-FR" baseline="0"/>
              <a:t>Ou opter pour un « ton direct » c’est à dire une encre supplémentaire</a:t>
            </a:r>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27</a:t>
            </a:fld>
            <a:endParaRPr lang="fr-F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Une couleur pleine : c’est à dire une des 4 couleurs CMJN</a:t>
            </a:r>
          </a:p>
          <a:p>
            <a:r>
              <a:rPr lang="fr-FR"/>
              <a:t>En</a:t>
            </a:r>
            <a:r>
              <a:rPr lang="fr-FR" baseline="0"/>
              <a:t> effet si on choisit une couleur quadri, au moment de l’impression, un léger décalage dans le repérage peut survenir</a:t>
            </a:r>
          </a:p>
          <a:p>
            <a:r>
              <a:rPr lang="fr-FR" baseline="0"/>
              <a:t>Produisant un effet « baveux » sur un petit caractère</a:t>
            </a:r>
          </a:p>
          <a:p>
            <a:r>
              <a:rPr lang="fr-FR" baseline="0"/>
              <a:t>Si on ne veut pas que le texte courant soit en noir, on peut opter pour un noir tramé à + ou – 80%</a:t>
            </a:r>
          </a:p>
          <a:p>
            <a:r>
              <a:rPr lang="fr-FR" baseline="0"/>
              <a:t>Ou opter pour un « ton direct » c’est à dire une encre supplémentaire</a:t>
            </a:r>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28</a:t>
            </a:fld>
            <a:endParaRPr lang="fr-F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Une couleur pleine : c’est à dire une des 4 couleurs CMJN</a:t>
            </a:r>
          </a:p>
          <a:p>
            <a:r>
              <a:rPr lang="fr-FR"/>
              <a:t>En</a:t>
            </a:r>
            <a:r>
              <a:rPr lang="fr-FR" baseline="0"/>
              <a:t> effet si on choisit une couleur quadri, au moment de l’impression, un léger décalage dans le repérage peut survenir</a:t>
            </a:r>
          </a:p>
          <a:p>
            <a:r>
              <a:rPr lang="fr-FR" baseline="0"/>
              <a:t>Produisant un effet « baveux » sur un petit caractère</a:t>
            </a:r>
          </a:p>
          <a:p>
            <a:r>
              <a:rPr lang="fr-FR" baseline="0"/>
              <a:t>Si on ne veut pas que le texte courant soit en noir, on peut opter pour un noir tramé à + ou – 80%</a:t>
            </a:r>
          </a:p>
          <a:p>
            <a:r>
              <a:rPr lang="fr-FR" baseline="0"/>
              <a:t>Ou opter pour un « ton direct » c’est à dire une encre supplémentaire</a:t>
            </a:r>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29</a:t>
            </a:fld>
            <a:endParaRPr lang="fr-F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30</a:t>
            </a:fld>
            <a:endParaRPr lang="fr-F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Une couleur pleine : c’est à dire une des 4 couleurs CMJN</a:t>
            </a:r>
          </a:p>
          <a:p>
            <a:r>
              <a:rPr lang="fr-FR"/>
              <a:t>En</a:t>
            </a:r>
            <a:r>
              <a:rPr lang="fr-FR" baseline="0"/>
              <a:t> effet si on choisit une couleur quadri, au moment de l’impression, un léger décalage dans le repérage peut survenir</a:t>
            </a:r>
          </a:p>
          <a:p>
            <a:r>
              <a:rPr lang="fr-FR" baseline="0"/>
              <a:t>Produisant un effet « baveux » sur un petit caractère</a:t>
            </a:r>
          </a:p>
          <a:p>
            <a:r>
              <a:rPr lang="fr-FR" baseline="0"/>
              <a:t>Si on ne veut pas que le texte courant soit en noir, on peut opter pour un noir tramé à + ou – 80%</a:t>
            </a:r>
          </a:p>
          <a:p>
            <a:r>
              <a:rPr lang="fr-FR" baseline="0"/>
              <a:t>Ou opter pour un « ton direct » c’est à dire une encre supplémentaire</a:t>
            </a:r>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31</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Le gris typographique est l'impression produite sur l'œil par la vision générale d'un texte ; on parle aussi de couleur du texte. Il ne s'agit pas de sa couleur au sens de la teinte des pigments colorant les caractères, mais au sens de la densité moyenne du gris, résultat optique de la juxtaposition de multiples caractères noirs sur fond blanc</a:t>
            </a:r>
          </a:p>
          <a:p>
            <a:endParaRPr lang="fr-FR"/>
          </a:p>
          <a:p>
            <a:r>
              <a:rPr lang="fr-FR"/>
              <a:t>Le gris typographique conditionne la première impression qu'un lecteur a d'un texte et surtout l'aisance avec laquelle ce lecteur pourra le lire </a:t>
            </a:r>
          </a:p>
        </p:txBody>
      </p:sp>
      <p:sp>
        <p:nvSpPr>
          <p:cNvPr id="4" name="Espace réservé du numéro de diapositive 3"/>
          <p:cNvSpPr>
            <a:spLocks noGrp="1"/>
          </p:cNvSpPr>
          <p:nvPr>
            <p:ph type="sldNum" sz="quarter" idx="10"/>
          </p:nvPr>
        </p:nvSpPr>
        <p:spPr/>
        <p:txBody>
          <a:bodyPr/>
          <a:lstStyle/>
          <a:p>
            <a:fld id="{6FD18A35-F1CF-2045-81E8-C709237A9A80}" type="slidenum">
              <a:rPr lang="fr-FR"/>
              <a:pPr/>
              <a:t>5</a:t>
            </a:fld>
            <a:endParaRPr lang="fr-F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Une couleur pleine : c’est à dire une des 4 couleurs CMJN</a:t>
            </a:r>
          </a:p>
          <a:p>
            <a:r>
              <a:rPr lang="fr-FR"/>
              <a:t>En</a:t>
            </a:r>
            <a:r>
              <a:rPr lang="fr-FR" baseline="0"/>
              <a:t> effet si on choisit une couleur quadri, au moment de l’impression, un léger décalage dans le repérage peut survenir</a:t>
            </a:r>
          </a:p>
          <a:p>
            <a:r>
              <a:rPr lang="fr-FR" baseline="0"/>
              <a:t>Produisant un effet « baveux » sur un petit caractère</a:t>
            </a:r>
          </a:p>
          <a:p>
            <a:r>
              <a:rPr lang="fr-FR" baseline="0"/>
              <a:t>Si on ne veut pas que le texte courant soit en noir, on peut opter pour un noir tramé à + ou – 80%</a:t>
            </a:r>
          </a:p>
          <a:p>
            <a:r>
              <a:rPr lang="fr-FR" baseline="0"/>
              <a:t>Ou opter pour un « ton direct » c’est à dire une encre supplémentaire</a:t>
            </a:r>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32</a:t>
            </a:fld>
            <a:endParaRPr lang="fr-F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Les lecteurshabituels de journaux sont culturellement habitués à s’y retrouver dans la mise en page de presse</a:t>
            </a:r>
          </a:p>
          <a:p>
            <a:endParaRPr lang="fr-FR"/>
          </a:p>
          <a:p>
            <a:r>
              <a:rPr lang="fr-FR"/>
              <a:t>Les non-lecteux, eux, y voient un labyrinthe austère et confus ou une cacophonie typographique</a:t>
            </a:r>
          </a:p>
          <a:p>
            <a:endParaRPr lang="fr-FR"/>
          </a:p>
          <a:p>
            <a:r>
              <a:rPr lang="fr-FR"/>
              <a:t>Souvent saturés de textes, les pagesde journaux proposent souvent de petites portes d’entrées typographiques, comme les intertitres</a:t>
            </a:r>
          </a:p>
          <a:p>
            <a:endParaRPr lang="fr-FR"/>
          </a:p>
          <a:p>
            <a:r>
              <a:rPr lang="fr-FR"/>
              <a:t>Les lecteurs lisent souvent le journal « en diagonale » et selon l’intérêt qu’ils portent à telle ou telle rubrique</a:t>
            </a:r>
          </a:p>
        </p:txBody>
      </p:sp>
      <p:sp>
        <p:nvSpPr>
          <p:cNvPr id="4" name="Espace réservé du numéro de diapositive 3"/>
          <p:cNvSpPr>
            <a:spLocks noGrp="1"/>
          </p:cNvSpPr>
          <p:nvPr>
            <p:ph type="sldNum" sz="quarter" idx="10"/>
          </p:nvPr>
        </p:nvSpPr>
        <p:spPr/>
        <p:txBody>
          <a:bodyPr/>
          <a:lstStyle/>
          <a:p>
            <a:fld id="{6FD18A35-F1CF-2045-81E8-C709237A9A80}" type="slidenum">
              <a:rPr/>
              <a:pPr/>
              <a:t>33</a:t>
            </a:fld>
            <a:endParaRPr lang="fr-F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Les plaquettes</a:t>
            </a:r>
            <a:r>
              <a:rPr lang="fr-FR" baseline="0"/>
              <a:t> institutionnelles font partie des éléments de la charte graphique qui doivent avoir un système visuel homogène</a:t>
            </a:r>
          </a:p>
          <a:p>
            <a:endParaRPr lang="fr-FR" baseline="0"/>
          </a:p>
          <a:p>
            <a:r>
              <a:rPr lang="fr-FR" baseline="0"/>
              <a:t>Il existe d’autres typesd’outuls de communication print comme le dépliant ou le flyer</a:t>
            </a:r>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34</a:t>
            </a:fld>
            <a:endParaRPr lang="fr-F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Les lecteurshabituels de journaux sont culturellement habitués à s’y retrouver dans la mise en page de presse</a:t>
            </a:r>
          </a:p>
          <a:p>
            <a:endParaRPr lang="fr-FR"/>
          </a:p>
          <a:p>
            <a:r>
              <a:rPr lang="fr-FR"/>
              <a:t>Les non-lecteux, eux, y voient un labyrinthe austère et confus ou une cacophonie typographique</a:t>
            </a:r>
          </a:p>
          <a:p>
            <a:endParaRPr lang="fr-FR"/>
          </a:p>
          <a:p>
            <a:r>
              <a:rPr lang="fr-FR"/>
              <a:t>Souvent saturés de textes, les pagesde journaux proposent souvent de petites portes d’entrées typographiques, comme les intertitres</a:t>
            </a:r>
          </a:p>
          <a:p>
            <a:endParaRPr lang="fr-FR"/>
          </a:p>
          <a:p>
            <a:r>
              <a:rPr lang="fr-FR"/>
              <a:t>Les lecteurs lisent souvent le journal « en diagonale » et selon l’intérêt qu’ils portent à telle ou telle rubrique</a:t>
            </a:r>
          </a:p>
        </p:txBody>
      </p:sp>
      <p:sp>
        <p:nvSpPr>
          <p:cNvPr id="4" name="Espace réservé du numéro de diapositive 3"/>
          <p:cNvSpPr>
            <a:spLocks noGrp="1"/>
          </p:cNvSpPr>
          <p:nvPr>
            <p:ph type="sldNum" sz="quarter" idx="10"/>
          </p:nvPr>
        </p:nvSpPr>
        <p:spPr/>
        <p:txBody>
          <a:bodyPr/>
          <a:lstStyle/>
          <a:p>
            <a:fld id="{6FD18A35-F1CF-2045-81E8-C709237A9A80}" type="slidenum">
              <a:rPr/>
              <a:pPr/>
              <a:t>35</a:t>
            </a:fld>
            <a:endParaRPr lang="fr-F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36</a:t>
            </a:fld>
            <a:endParaRPr lang="fr-F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37</a:t>
            </a:fld>
            <a:endParaRPr lang="fr-F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38</a:t>
            </a:fld>
            <a:endParaRPr lang="fr-F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39</a:t>
            </a:fld>
            <a:endParaRPr lang="fr-F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40</a:t>
            </a:fld>
            <a:endParaRPr lang="fr-F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41</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dirty="0"/>
              <a:t>Ce gabarit est un peu le plan d’un </a:t>
            </a:r>
            <a:r>
              <a:rPr lang="fr-FR" b="1" dirty="0"/>
              <a:t>appartement </a:t>
            </a:r>
            <a:r>
              <a:rPr lang="fr-FR" dirty="0"/>
              <a:t>où se logerons nos différents textes</a:t>
            </a:r>
          </a:p>
          <a:p>
            <a:pPr marL="0" marR="0" indent="0" algn="l" defTabSz="457200" rtl="0" eaLnBrk="1" fontAlgn="auto" latinLnBrk="0" hangingPunct="1">
              <a:lnSpc>
                <a:spcPct val="100000"/>
              </a:lnSpc>
              <a:spcBef>
                <a:spcPts val="0"/>
              </a:spcBef>
              <a:spcAft>
                <a:spcPts val="0"/>
              </a:spcAft>
              <a:buClrTx/>
              <a:buSzTx/>
              <a:buFontTx/>
              <a:buNone/>
              <a:tabLst/>
              <a:defRPr/>
            </a:pPr>
            <a:endParaRPr lang="fr-FR" dirty="0"/>
          </a:p>
          <a:p>
            <a:pPr marL="0" marR="0" indent="0" algn="l" defTabSz="457200" rtl="0" eaLnBrk="1" fontAlgn="auto" latinLnBrk="0" hangingPunct="1">
              <a:lnSpc>
                <a:spcPct val="100000"/>
              </a:lnSpc>
              <a:spcBef>
                <a:spcPts val="0"/>
              </a:spcBef>
              <a:spcAft>
                <a:spcPts val="0"/>
              </a:spcAft>
              <a:buClrTx/>
              <a:buSzTx/>
              <a:buFontTx/>
              <a:buNone/>
              <a:tabLst/>
              <a:defRPr/>
            </a:pPr>
            <a:r>
              <a:rPr lang="fr-FR" dirty="0"/>
              <a:t>C’est</a:t>
            </a:r>
            <a:r>
              <a:rPr lang="fr-FR" baseline="0" dirty="0"/>
              <a:t> à la fois une organisation de l’espace mais aussi une mis en scène du texte.</a:t>
            </a:r>
          </a:p>
          <a:p>
            <a:pPr marL="0" marR="0" indent="0" algn="l" defTabSz="457200" rtl="0" eaLnBrk="1" fontAlgn="auto" latinLnBrk="0" hangingPunct="1">
              <a:lnSpc>
                <a:spcPct val="100000"/>
              </a:lnSpc>
              <a:spcBef>
                <a:spcPts val="0"/>
              </a:spcBef>
              <a:spcAft>
                <a:spcPts val="0"/>
              </a:spcAft>
              <a:buClrTx/>
              <a:buSzTx/>
              <a:buFontTx/>
              <a:buNone/>
              <a:tabLst/>
              <a:defRPr/>
            </a:pPr>
            <a:endParaRPr lang="fr-FR"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fr-FR" baseline="0" dirty="0"/>
              <a:t>Dans le cas d’un document multi pages, la grille se répetera sur plusieurs pages, avec ou non des variantes. </a:t>
            </a:r>
          </a:p>
        </p:txBody>
      </p:sp>
      <p:sp>
        <p:nvSpPr>
          <p:cNvPr id="4" name="Espace réservé du numéro de diapositive 3"/>
          <p:cNvSpPr>
            <a:spLocks noGrp="1"/>
          </p:cNvSpPr>
          <p:nvPr>
            <p:ph type="sldNum" sz="quarter" idx="10"/>
          </p:nvPr>
        </p:nvSpPr>
        <p:spPr/>
        <p:txBody>
          <a:bodyPr/>
          <a:lstStyle/>
          <a:p>
            <a:fld id="{6FD18A35-F1CF-2045-81E8-C709237A9A80}" type="slidenum">
              <a:rPr/>
              <a:pPr/>
              <a:t>6</a:t>
            </a:fld>
            <a:endParaRPr lang="fr-F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42</a:t>
            </a:fld>
            <a:endParaRPr lang="fr-F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43</a:t>
            </a:fld>
            <a:endParaRPr lang="fr-F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44</a:t>
            </a:fld>
            <a:endParaRPr lang="fr-F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45</a:t>
            </a:fld>
            <a:endParaRPr lang="fr-F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46</a:t>
            </a:fld>
            <a:endParaRPr lang="fr-F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47</a:t>
            </a:fld>
            <a:endParaRPr lang="fr-F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48</a:t>
            </a:fld>
            <a:endParaRPr lang="fr-F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49</a:t>
            </a:fld>
            <a:endParaRPr lang="fr-F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50</a:t>
            </a:fld>
            <a:endParaRPr lang="fr-F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51</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Un calibrage est un décompte du nombre de signes d'un texte dactylographié afin de prévoir l'encombrement en fonction du corps</a:t>
            </a:r>
          </a:p>
        </p:txBody>
      </p:sp>
      <p:sp>
        <p:nvSpPr>
          <p:cNvPr id="4" name="Espace réservé du numéro de diapositive 3"/>
          <p:cNvSpPr>
            <a:spLocks noGrp="1"/>
          </p:cNvSpPr>
          <p:nvPr>
            <p:ph type="sldNum" sz="quarter" idx="10"/>
          </p:nvPr>
        </p:nvSpPr>
        <p:spPr/>
        <p:txBody>
          <a:bodyPr/>
          <a:lstStyle/>
          <a:p>
            <a:fld id="{6FD18A35-F1CF-2045-81E8-C709237A9A80}" type="slidenum">
              <a:rPr/>
              <a:pPr/>
              <a:t>7</a:t>
            </a:fld>
            <a:endParaRPr lang="fr-F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52</a:t>
            </a:fld>
            <a:endParaRPr lang="fr-F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53</a:t>
            </a:fld>
            <a:endParaRPr lang="fr-F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54</a:t>
            </a:fld>
            <a:endParaRPr lang="fr-F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55</a:t>
            </a:fld>
            <a:endParaRPr lang="fr-F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56</a:t>
            </a:fld>
            <a:endParaRPr lang="fr-F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57</a:t>
            </a:fld>
            <a:endParaRPr lang="fr-FR"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58</a:t>
            </a:fld>
            <a:endParaRPr lang="fr-FR"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59</a:t>
            </a:fld>
            <a:endParaRPr lang="fr-FR"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60</a:t>
            </a:fld>
            <a:endParaRPr lang="fr-FR"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61</a:t>
            </a:fld>
            <a:endParaRPr lang="fr-F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Les journeaux et les magazines ont des marges prédéfinies pour leur</a:t>
            </a:r>
            <a:r>
              <a:rPr lang="fr-FR" baseline="0"/>
              <a:t> mise en page.</a:t>
            </a:r>
          </a:p>
          <a:p>
            <a:endParaRPr lang="fr-FR" baseline="0"/>
          </a:p>
          <a:p>
            <a:r>
              <a:rPr lang="fr-FR" baseline="0"/>
              <a:t>Si l’on doit composer une annonce paraissant dans les journeaux, il est indispensable de connaître le format dans lequel travailler, qui n’est pas toujours </a:t>
            </a:r>
            <a:r>
              <a:rPr lang="fr-FR" b="1" baseline="0"/>
              <a:t>« plein papier »</a:t>
            </a:r>
            <a:endParaRPr lang="fr-FR" b="1"/>
          </a:p>
        </p:txBody>
      </p:sp>
      <p:sp>
        <p:nvSpPr>
          <p:cNvPr id="4" name="Espace réservé du numéro de diapositive 3"/>
          <p:cNvSpPr>
            <a:spLocks noGrp="1"/>
          </p:cNvSpPr>
          <p:nvPr>
            <p:ph type="sldNum" sz="quarter" idx="10"/>
          </p:nvPr>
        </p:nvSpPr>
        <p:spPr/>
        <p:txBody>
          <a:bodyPr/>
          <a:lstStyle/>
          <a:p>
            <a:fld id="{6FD18A35-F1CF-2045-81E8-C709237A9A80}" type="slidenum">
              <a:rPr/>
              <a:pPr/>
              <a:t>8</a:t>
            </a:fld>
            <a:endParaRPr lang="fr-FR"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62</a:t>
            </a:fld>
            <a:endParaRPr lang="fr-FR"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63</a:t>
            </a:fld>
            <a:endParaRPr lang="fr-FR"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64</a:t>
            </a:fld>
            <a:endParaRPr lang="fr-FR"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65</a:t>
            </a:fld>
            <a:endParaRPr lang="fr-FR"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66</a:t>
            </a:fld>
            <a:endParaRPr lang="fr-FR"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67</a:t>
            </a:fld>
            <a:endParaRPr lang="fr-FR"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68</a:t>
            </a:fld>
            <a:endParaRPr lang="fr-FR"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69</a:t>
            </a:fld>
            <a:endParaRPr lang="fr-FR"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70</a:t>
            </a:fld>
            <a:endParaRPr lang="fr-FR"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71</a:t>
            </a:fld>
            <a:endParaRPr lang="fr-F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Les journeaux et les magazines ont des marges prédéfinies pour leur</a:t>
            </a:r>
            <a:r>
              <a:rPr lang="fr-FR" baseline="0"/>
              <a:t> mise en page.</a:t>
            </a:r>
          </a:p>
          <a:p>
            <a:endParaRPr lang="fr-FR" baseline="0"/>
          </a:p>
          <a:p>
            <a:r>
              <a:rPr lang="fr-FR" baseline="0"/>
              <a:t>Si l’on doit composer une annonce paraissant dans les journeaux, il est indispensable de connaître le format dans lequel travailler, qui n’est pas toujours </a:t>
            </a:r>
            <a:r>
              <a:rPr lang="fr-FR" b="1" baseline="0"/>
              <a:t>« plein papier »</a:t>
            </a:r>
            <a:endParaRPr lang="fr-FR" b="1"/>
          </a:p>
        </p:txBody>
      </p:sp>
      <p:sp>
        <p:nvSpPr>
          <p:cNvPr id="4" name="Espace réservé du numéro de diapositive 3"/>
          <p:cNvSpPr>
            <a:spLocks noGrp="1"/>
          </p:cNvSpPr>
          <p:nvPr>
            <p:ph type="sldNum" sz="quarter" idx="10"/>
          </p:nvPr>
        </p:nvSpPr>
        <p:spPr/>
        <p:txBody>
          <a:bodyPr/>
          <a:lstStyle/>
          <a:p>
            <a:fld id="{6FD18A35-F1CF-2045-81E8-C709237A9A80}" type="slidenum">
              <a:rPr/>
              <a:pPr/>
              <a:t>9</a:t>
            </a:fld>
            <a:endParaRPr lang="fr-FR"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72</a:t>
            </a:fld>
            <a:endParaRPr lang="fr-FR"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73</a:t>
            </a:fld>
            <a:endParaRPr lang="fr-FR"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74</a:t>
            </a:fld>
            <a:endParaRPr lang="fr-FR"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75</a:t>
            </a:fld>
            <a:endParaRPr lang="fr-FR"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76</a:t>
            </a:fld>
            <a:endParaRPr lang="fr-FR"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77</a:t>
            </a:fld>
            <a:endParaRPr lang="fr-FR"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FD18A35-F1CF-2045-81E8-C709237A9A80}" type="slidenum">
              <a:rPr/>
              <a:pPr/>
              <a:t>78</a:t>
            </a:fld>
            <a:endParaRPr lang="fr-FR"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Aussitôt dévoilée, aussitôt conspuée. Depuis un mois, l'affiche de la Fête de la musique 2011 essuie un vent de critiques venu de la Toile. Lancée par des graphistes révoltés par une affiche jugée «nulle et moche», la campagne a enflammé le Web au point de voir apparaître deux sites anti-affiche.</a:t>
            </a:r>
            <a:br>
              <a:rPr lang="fr-FR"/>
            </a:br>
            <a:r>
              <a:rPr lang="fr-FR" b="1"/>
              <a:t>A noter que le budget réservé à la création de celle-ci s'élève cette année à 12.000 euros.</a:t>
            </a:r>
            <a:r>
              <a:rPr lang="fr-FR"/>
              <a:t/>
            </a:r>
            <a:br>
              <a:rPr lang="fr-FR"/>
            </a:br>
            <a:endParaRPr lang="fr-FR"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79</a:t>
            </a:fld>
            <a:endParaRPr lang="fr-FR"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i="0"/>
              <a:t>«Il n'y a aucune recherche, des dégradés grossiers, c'est le degré zéro de l'illustration», explique Grégory Kapustin, créateur de Onsetapelaffiche.fr et directeur d'une agence de communication. </a:t>
            </a:r>
          </a:p>
          <a:p>
            <a:r>
              <a:rPr lang="fr-FR" i="0"/>
              <a:t>«A l'origine, on a voulu monter un site de graphistes pour rigoler de l'affiche et proposer des solutions alternatives meilleures.» Mais les internautes en ont décidé autrement. Et en deux semaines, le site a enregistré 25.000 visites.</a:t>
            </a:r>
            <a:endParaRPr lang="fr-FR" i="0" dirty="0"/>
          </a:p>
        </p:txBody>
      </p:sp>
      <p:sp>
        <p:nvSpPr>
          <p:cNvPr id="4" name="Espace réservé du numéro de diapositive 3"/>
          <p:cNvSpPr>
            <a:spLocks noGrp="1"/>
          </p:cNvSpPr>
          <p:nvPr>
            <p:ph type="sldNum" sz="quarter" idx="10"/>
          </p:nvPr>
        </p:nvSpPr>
        <p:spPr/>
        <p:txBody>
          <a:bodyPr/>
          <a:lstStyle/>
          <a:p>
            <a:fld id="{6FD18A35-F1CF-2045-81E8-C709237A9A80}" type="slidenum">
              <a:rPr/>
              <a:pPr/>
              <a:t>80</a:t>
            </a:fld>
            <a:endParaRPr lang="fr-F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Les journeaux et les magazines ont des marges prédéfinies pour leur</a:t>
            </a:r>
            <a:r>
              <a:rPr lang="fr-FR" baseline="0"/>
              <a:t> mise en page.</a:t>
            </a:r>
          </a:p>
          <a:p>
            <a:endParaRPr lang="fr-FR" baseline="0"/>
          </a:p>
          <a:p>
            <a:r>
              <a:rPr lang="fr-FR" baseline="0"/>
              <a:t>Si l’on doit composer une annonce paraissant dans les journeaux, il est indispensable de connaître le format dans lequel travailler, qui n’est pas toujours </a:t>
            </a:r>
            <a:r>
              <a:rPr lang="fr-FR" b="1" baseline="0"/>
              <a:t>« plein papier »</a:t>
            </a:r>
            <a:endParaRPr lang="fr-FR" b="1"/>
          </a:p>
        </p:txBody>
      </p:sp>
      <p:sp>
        <p:nvSpPr>
          <p:cNvPr id="4" name="Espace réservé du numéro de diapositive 3"/>
          <p:cNvSpPr>
            <a:spLocks noGrp="1"/>
          </p:cNvSpPr>
          <p:nvPr>
            <p:ph type="sldNum" sz="quarter" idx="10"/>
          </p:nvPr>
        </p:nvSpPr>
        <p:spPr/>
        <p:txBody>
          <a:bodyPr/>
          <a:lstStyle/>
          <a:p>
            <a:fld id="{6FD18A35-F1CF-2045-81E8-C709237A9A80}" type="slidenum">
              <a:rPr/>
              <a:pPr/>
              <a:t>10</a:t>
            </a:fld>
            <a:endParaRPr lang="fr-F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La composition en colonne date des premiers codex manuscrits du moyen age</a:t>
            </a:r>
          </a:p>
        </p:txBody>
      </p:sp>
      <p:sp>
        <p:nvSpPr>
          <p:cNvPr id="4" name="Espace réservé du numéro de diapositive 3"/>
          <p:cNvSpPr>
            <a:spLocks noGrp="1"/>
          </p:cNvSpPr>
          <p:nvPr>
            <p:ph type="sldNum" sz="quarter" idx="10"/>
          </p:nvPr>
        </p:nvSpPr>
        <p:spPr/>
        <p:txBody>
          <a:bodyPr/>
          <a:lstStyle/>
          <a:p>
            <a:fld id="{6FD18A35-F1CF-2045-81E8-C709237A9A80}" type="slidenum">
              <a:rPr/>
              <a:pPr/>
              <a:t>11</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306388" y="739588"/>
            <a:ext cx="8513762" cy="2729753"/>
          </a:xfrm>
        </p:spPr>
        <p:txBody>
          <a:bodyPr>
            <a:noAutofit/>
          </a:bodyPr>
          <a:lstStyle>
            <a:lvl1pPr algn="l">
              <a:lnSpc>
                <a:spcPts val="10800"/>
              </a:lnSpc>
              <a:defRPr sz="10000" b="1" spc="-250" baseline="0">
                <a:solidFill>
                  <a:schemeClr val="tx2"/>
                </a:solidFill>
              </a:defRPr>
            </a:lvl1pPr>
          </a:lstStyle>
          <a:p>
            <a:r>
              <a:rPr lang="fr-FR"/>
              <a:t>Cliquez et modifiez le titre</a:t>
            </a:r>
            <a:endParaRPr/>
          </a:p>
        </p:txBody>
      </p:sp>
      <p:sp>
        <p:nvSpPr>
          <p:cNvPr id="3" name="Subtitle 2"/>
          <p:cNvSpPr>
            <a:spLocks noGrp="1"/>
          </p:cNvSpPr>
          <p:nvPr>
            <p:ph type="subTitle" idx="1"/>
          </p:nvPr>
        </p:nvSpPr>
        <p:spPr>
          <a:xfrm>
            <a:off x="306388" y="3505200"/>
            <a:ext cx="4683050" cy="1344706"/>
          </a:xfrm>
        </p:spPr>
        <p:txBody>
          <a:bodyPr anchor="b" anchorCtr="0">
            <a:normAutofit/>
          </a:bodyPr>
          <a:lstStyle>
            <a:lvl1pPr marL="0" indent="0" algn="l">
              <a:buNone/>
              <a:defRPr sz="44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a:p>
        </p:txBody>
      </p:sp>
      <p:sp>
        <p:nvSpPr>
          <p:cNvPr id="4" name="Date Placeholder 3"/>
          <p:cNvSpPr>
            <a:spLocks noGrp="1"/>
          </p:cNvSpPr>
          <p:nvPr>
            <p:ph type="dt" sz="half" idx="10"/>
          </p:nvPr>
        </p:nvSpPr>
        <p:spPr>
          <a:xfrm>
            <a:off x="457200" y="6275294"/>
            <a:ext cx="1600200" cy="365125"/>
          </a:xfrm>
        </p:spPr>
        <p:txBody>
          <a:bodyPr/>
          <a:lstStyle>
            <a:lvl1pPr>
              <a:defRPr sz="1100">
                <a:solidFill>
                  <a:schemeClr val="tx2"/>
                </a:solidFill>
              </a:defRPr>
            </a:lvl1pPr>
          </a:lstStyle>
          <a:p>
            <a:fld id="{F6E55FDC-2A6D-A24D-B955-6BF8AEDC3A06}" type="datetimeFigureOut">
              <a:rPr lang="fr-FR"/>
              <a:pPr/>
              <a:t>17/01/12</a:t>
            </a:fld>
            <a:endParaRPr lang="fr-FR" dirty="0"/>
          </a:p>
        </p:txBody>
      </p:sp>
      <p:sp>
        <p:nvSpPr>
          <p:cNvPr id="5" name="Footer Placeholder 4"/>
          <p:cNvSpPr>
            <a:spLocks noGrp="1"/>
          </p:cNvSpPr>
          <p:nvPr>
            <p:ph type="ftr" sz="quarter" idx="11"/>
          </p:nvPr>
        </p:nvSpPr>
        <p:spPr>
          <a:xfrm>
            <a:off x="2209800" y="6275294"/>
            <a:ext cx="5638800" cy="365125"/>
          </a:xfrm>
        </p:spPr>
        <p:txBody>
          <a:bodyPr/>
          <a:lstStyle>
            <a:lvl1pPr algn="l">
              <a:defRPr sz="1100">
                <a:solidFill>
                  <a:schemeClr val="tx2"/>
                </a:solidFill>
              </a:defRPr>
            </a:lvl1pPr>
          </a:lstStyle>
          <a:p>
            <a:endParaRPr lang="fr-FR" dirty="0"/>
          </a:p>
        </p:txBody>
      </p:sp>
      <p:sp>
        <p:nvSpPr>
          <p:cNvPr id="6" name="Slide Number Placeholder 5"/>
          <p:cNvSpPr>
            <a:spLocks noGrp="1"/>
          </p:cNvSpPr>
          <p:nvPr>
            <p:ph type="sldNum" sz="quarter" idx="12"/>
          </p:nvPr>
        </p:nvSpPr>
        <p:spPr>
          <a:xfrm>
            <a:off x="8077200" y="6275294"/>
            <a:ext cx="609600" cy="365125"/>
          </a:xfrm>
        </p:spPr>
        <p:txBody>
          <a:bodyPr/>
          <a:lstStyle>
            <a:lvl1pPr>
              <a:defRPr sz="1400">
                <a:solidFill>
                  <a:schemeClr val="tx2"/>
                </a:solidFill>
              </a:defRPr>
            </a:lvl1pPr>
          </a:lstStyle>
          <a:p>
            <a:fld id="{65DF074D-F697-0B4B-A20B-96CCC40E9980}" type="slidenum">
              <a:rPr/>
              <a:pPr/>
              <a:t>‹#›</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31823" y="1227427"/>
            <a:ext cx="3657600" cy="566738"/>
          </a:xfrm>
        </p:spPr>
        <p:txBody>
          <a:bodyPr anchor="b">
            <a:noAutofit/>
          </a:bodyPr>
          <a:lstStyle>
            <a:lvl1pPr algn="l">
              <a:defRPr sz="3600" b="0"/>
            </a:lvl1pPr>
          </a:lstStyle>
          <a:p>
            <a:r>
              <a:rPr lang="fr-FR"/>
              <a:t>Cliquez et modifiez le titre</a:t>
            </a:r>
            <a:endParaRPr/>
          </a:p>
        </p:txBody>
      </p:sp>
      <p:sp>
        <p:nvSpPr>
          <p:cNvPr id="3" name="Picture Placeholder 2"/>
          <p:cNvSpPr>
            <a:spLocks noGrp="1"/>
          </p:cNvSpPr>
          <p:nvPr>
            <p:ph type="pic" idx="1"/>
          </p:nvPr>
        </p:nvSpPr>
        <p:spPr>
          <a:xfrm rot="194096">
            <a:off x="4845353" y="975801"/>
            <a:ext cx="3496570" cy="4747249"/>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a:p>
        </p:txBody>
      </p:sp>
      <p:sp>
        <p:nvSpPr>
          <p:cNvPr id="4" name="Text Placeholder 3"/>
          <p:cNvSpPr>
            <a:spLocks noGrp="1"/>
          </p:cNvSpPr>
          <p:nvPr>
            <p:ph type="body" sz="half" idx="2"/>
          </p:nvPr>
        </p:nvSpPr>
        <p:spPr>
          <a:xfrm>
            <a:off x="631823" y="1799793"/>
            <a:ext cx="3657600" cy="3991408"/>
          </a:xfrm>
        </p:spPr>
        <p:txBody>
          <a:bodyPr>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6E55FDC-2A6D-A24D-B955-6BF8AEDC3A06}" type="datetimeFigureOut">
              <a:rPr lang="fr-FR"/>
              <a:pPr/>
              <a:t>17/01/12</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Image au-dessus de légende">
    <p:spTree>
      <p:nvGrpSpPr>
        <p:cNvPr id="1" name=""/>
        <p:cNvGrpSpPr/>
        <p:nvPr/>
      </p:nvGrpSpPr>
      <p:grpSpPr>
        <a:xfrm>
          <a:off x="0" y="0"/>
          <a:ext cx="0" cy="0"/>
          <a:chOff x="0" y="0"/>
          <a:chExt cx="0" cy="0"/>
        </a:xfrm>
      </p:grpSpPr>
      <p:sp>
        <p:nvSpPr>
          <p:cNvPr id="2" name="Title 1"/>
          <p:cNvSpPr>
            <a:spLocks noGrp="1"/>
          </p:cNvSpPr>
          <p:nvPr>
            <p:ph type="title"/>
          </p:nvPr>
        </p:nvSpPr>
        <p:spPr>
          <a:xfrm>
            <a:off x="632011" y="4329953"/>
            <a:ext cx="7907151" cy="927847"/>
          </a:xfrm>
        </p:spPr>
        <p:txBody>
          <a:bodyPr anchor="b" anchorCtr="0">
            <a:noAutofit/>
          </a:bodyPr>
          <a:lstStyle>
            <a:lvl1pPr algn="l">
              <a:defRPr sz="3600"/>
            </a:lvl1pPr>
          </a:lstStyle>
          <a:p>
            <a:r>
              <a:rPr lang="fr-FR"/>
              <a:t>Cliquez et modifiez le titre</a:t>
            </a:r>
            <a:endParaRPr/>
          </a:p>
        </p:txBody>
      </p:sp>
      <p:sp>
        <p:nvSpPr>
          <p:cNvPr id="3" name="Date Placeholder 2"/>
          <p:cNvSpPr>
            <a:spLocks noGrp="1"/>
          </p:cNvSpPr>
          <p:nvPr>
            <p:ph type="dt" sz="half" idx="10"/>
          </p:nvPr>
        </p:nvSpPr>
        <p:spPr/>
        <p:txBody>
          <a:bodyPr/>
          <a:lstStyle/>
          <a:p>
            <a:fld id="{F6E55FDC-2A6D-A24D-B955-6BF8AEDC3A06}" type="datetimeFigureOut">
              <a:rPr lang="fr-FR"/>
              <a:pPr/>
              <a:t>17/01/12</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65DF074D-F697-0B4B-A20B-96CCC40E9980}" type="slidenum">
              <a:rPr/>
              <a:pPr/>
              <a:t>‹#›</a:t>
            </a:fld>
            <a:endParaRPr lang="fr-FR" dirty="0"/>
          </a:p>
        </p:txBody>
      </p:sp>
      <p:sp>
        <p:nvSpPr>
          <p:cNvPr id="7" name="Text Placeholder 6"/>
          <p:cNvSpPr>
            <a:spLocks noGrp="1"/>
          </p:cNvSpPr>
          <p:nvPr>
            <p:ph type="body" sz="quarter" idx="13"/>
          </p:nvPr>
        </p:nvSpPr>
        <p:spPr>
          <a:xfrm>
            <a:off x="634196" y="5257800"/>
            <a:ext cx="7904950" cy="990600"/>
          </a:xfrm>
        </p:spPr>
        <p:txBody>
          <a:bodyPr>
            <a:normAutofit/>
          </a:bodyPr>
          <a:lstStyle>
            <a:lvl1pPr marL="0" indent="0">
              <a:buNone/>
              <a:defRPr sz="1800"/>
            </a:lvl1pPr>
            <a:lvl2pPr marL="0" indent="0">
              <a:buNone/>
              <a:defRPr sz="1800"/>
            </a:lvl2pPr>
            <a:lvl3pPr marL="0" indent="0">
              <a:buNone/>
              <a:defRPr sz="1800"/>
            </a:lvl3pPr>
            <a:lvl4pPr marL="0" indent="0">
              <a:buNone/>
              <a:defRPr sz="1800"/>
            </a:lvl4pPr>
            <a:lvl5pPr marL="0" indent="0">
              <a:buNone/>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8" name="Picture Placeholder 2"/>
          <p:cNvSpPr>
            <a:spLocks noGrp="1"/>
          </p:cNvSpPr>
          <p:nvPr>
            <p:ph type="pic" idx="1"/>
          </p:nvPr>
        </p:nvSpPr>
        <p:spPr>
          <a:xfrm rot="319004">
            <a:off x="2075968" y="741009"/>
            <a:ext cx="4914362" cy="3240064"/>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2 images avec légende">
    <p:spTree>
      <p:nvGrpSpPr>
        <p:cNvPr id="1" name=""/>
        <p:cNvGrpSpPr/>
        <p:nvPr/>
      </p:nvGrpSpPr>
      <p:grpSpPr>
        <a:xfrm>
          <a:off x="0" y="0"/>
          <a:ext cx="0" cy="0"/>
          <a:chOff x="0" y="0"/>
          <a:chExt cx="0" cy="0"/>
        </a:xfrm>
      </p:grpSpPr>
      <p:sp>
        <p:nvSpPr>
          <p:cNvPr id="9" name="Picture Placeholder 2"/>
          <p:cNvSpPr>
            <a:spLocks noGrp="1"/>
          </p:cNvSpPr>
          <p:nvPr>
            <p:ph type="pic" idx="14"/>
          </p:nvPr>
        </p:nvSpPr>
        <p:spPr>
          <a:xfrm rot="21346724">
            <a:off x="436037" y="494284"/>
            <a:ext cx="4663440" cy="3030003"/>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a:p>
        </p:txBody>
      </p:sp>
      <p:sp>
        <p:nvSpPr>
          <p:cNvPr id="2" name="Title 1"/>
          <p:cNvSpPr>
            <a:spLocks noGrp="1"/>
          </p:cNvSpPr>
          <p:nvPr>
            <p:ph type="title"/>
          </p:nvPr>
        </p:nvSpPr>
        <p:spPr>
          <a:xfrm>
            <a:off x="632011" y="4329953"/>
            <a:ext cx="7907151" cy="927847"/>
          </a:xfrm>
        </p:spPr>
        <p:txBody>
          <a:bodyPr anchor="b" anchorCtr="0">
            <a:noAutofit/>
          </a:bodyPr>
          <a:lstStyle>
            <a:lvl1pPr algn="l">
              <a:defRPr sz="3600"/>
            </a:lvl1pPr>
          </a:lstStyle>
          <a:p>
            <a:r>
              <a:rPr lang="fr-FR"/>
              <a:t>Cliquez et modifiez le titre</a:t>
            </a:r>
            <a:endParaRPr/>
          </a:p>
        </p:txBody>
      </p:sp>
      <p:sp>
        <p:nvSpPr>
          <p:cNvPr id="3" name="Date Placeholder 2"/>
          <p:cNvSpPr>
            <a:spLocks noGrp="1"/>
          </p:cNvSpPr>
          <p:nvPr>
            <p:ph type="dt" sz="half" idx="10"/>
          </p:nvPr>
        </p:nvSpPr>
        <p:spPr/>
        <p:txBody>
          <a:bodyPr/>
          <a:lstStyle/>
          <a:p>
            <a:fld id="{F6E55FDC-2A6D-A24D-B955-6BF8AEDC3A06}" type="datetimeFigureOut">
              <a:rPr lang="fr-FR"/>
              <a:pPr/>
              <a:t>17/01/12</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65DF074D-F697-0B4B-A20B-96CCC40E9980}" type="slidenum">
              <a:rPr/>
              <a:pPr/>
              <a:t>‹#›</a:t>
            </a:fld>
            <a:endParaRPr lang="fr-FR" dirty="0"/>
          </a:p>
        </p:txBody>
      </p:sp>
      <p:sp>
        <p:nvSpPr>
          <p:cNvPr id="7" name="Text Placeholder 6"/>
          <p:cNvSpPr>
            <a:spLocks noGrp="1"/>
          </p:cNvSpPr>
          <p:nvPr>
            <p:ph type="body" sz="quarter" idx="13"/>
          </p:nvPr>
        </p:nvSpPr>
        <p:spPr>
          <a:xfrm>
            <a:off x="634196" y="5257800"/>
            <a:ext cx="7904950" cy="990600"/>
          </a:xfrm>
        </p:spPr>
        <p:txBody>
          <a:bodyPr>
            <a:normAutofit/>
          </a:bodyPr>
          <a:lstStyle>
            <a:lvl1pPr marL="0" indent="0">
              <a:buNone/>
              <a:defRPr sz="1800"/>
            </a:lvl1pPr>
            <a:lvl2pPr marL="0" indent="0">
              <a:buNone/>
              <a:defRPr sz="1800"/>
            </a:lvl2pPr>
            <a:lvl3pPr marL="0" indent="0">
              <a:buNone/>
              <a:defRPr sz="1800"/>
            </a:lvl3pPr>
            <a:lvl4pPr marL="0" indent="0">
              <a:buNone/>
              <a:defRPr sz="1800"/>
            </a:lvl4pPr>
            <a:lvl5pPr marL="0" indent="0">
              <a:buNone/>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8" name="Picture Placeholder 2"/>
          <p:cNvSpPr>
            <a:spLocks noGrp="1"/>
          </p:cNvSpPr>
          <p:nvPr>
            <p:ph type="pic" idx="1"/>
          </p:nvPr>
        </p:nvSpPr>
        <p:spPr>
          <a:xfrm rot="152337">
            <a:off x="4118577" y="735553"/>
            <a:ext cx="4663440" cy="3030003"/>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FR"/>
              <a:t>Cliquez et modifiez le titre</a:t>
            </a:r>
            <a:endParaRPr/>
          </a:p>
        </p:txBody>
      </p:sp>
      <p:sp>
        <p:nvSpPr>
          <p:cNvPr id="3" name="Vertical Text Placeholder 2"/>
          <p:cNvSpPr>
            <a:spLocks noGrp="1"/>
          </p:cNvSpPr>
          <p:nvPr>
            <p:ph type="body" orient="vert" idx="1"/>
          </p:nvPr>
        </p:nvSpPr>
        <p:spPr/>
        <p:txBody>
          <a:bodyPr vert="eaVert">
            <a:normAutofit/>
          </a:bodyPr>
          <a:lstStyle>
            <a:lvl1pPr>
              <a:spcBef>
                <a:spcPts val="20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Date Placeholder 3"/>
          <p:cNvSpPr>
            <a:spLocks noGrp="1"/>
          </p:cNvSpPr>
          <p:nvPr>
            <p:ph type="dt" sz="half" idx="10"/>
          </p:nvPr>
        </p:nvSpPr>
        <p:spPr/>
        <p:txBody>
          <a:bodyPr/>
          <a:lstStyle/>
          <a:p>
            <a:fld id="{F6E55FDC-2A6D-A24D-B955-6BF8AEDC3A06}" type="datetimeFigureOut">
              <a:rPr lang="fr-FR"/>
              <a:pPr/>
              <a:t>17/01/12</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72400" y="685801"/>
            <a:ext cx="757518" cy="5440680"/>
          </a:xfrm>
        </p:spPr>
        <p:txBody>
          <a:bodyPr vert="eaVert">
            <a:noAutofit/>
          </a:bodyPr>
          <a:lstStyle/>
          <a:p>
            <a:r>
              <a:rPr lang="fr-FR"/>
              <a:t>Cliquez et modifiez le titre</a:t>
            </a:r>
            <a:endParaRPr/>
          </a:p>
        </p:txBody>
      </p:sp>
      <p:sp>
        <p:nvSpPr>
          <p:cNvPr id="3" name="Vertical Text Placeholder 2"/>
          <p:cNvSpPr>
            <a:spLocks noGrp="1"/>
          </p:cNvSpPr>
          <p:nvPr>
            <p:ph type="body" orient="vert" idx="1"/>
          </p:nvPr>
        </p:nvSpPr>
        <p:spPr>
          <a:xfrm>
            <a:off x="631825" y="685801"/>
            <a:ext cx="6561137" cy="5440680"/>
          </a:xfrm>
        </p:spPr>
        <p:txBody>
          <a:bodyPr vert="eaVe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Date Placeholder 3"/>
          <p:cNvSpPr>
            <a:spLocks noGrp="1"/>
          </p:cNvSpPr>
          <p:nvPr>
            <p:ph type="dt" sz="half" idx="10"/>
          </p:nvPr>
        </p:nvSpPr>
        <p:spPr/>
        <p:txBody>
          <a:bodyPr/>
          <a:lstStyle/>
          <a:p>
            <a:fld id="{F6E55FDC-2A6D-A24D-B955-6BF8AEDC3A06}" type="datetimeFigureOut">
              <a:rPr lang="fr-FR"/>
              <a:pPr/>
              <a:t>17/01/12</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a:p>
        </p:txBody>
      </p:sp>
      <p:sp>
        <p:nvSpPr>
          <p:cNvPr id="3" name="Content Placeholder 2"/>
          <p:cNvSpPr>
            <a:spLocks noGrp="1"/>
          </p:cNvSpPr>
          <p:nvPr>
            <p:ph idx="1"/>
          </p:nvPr>
        </p:nvSpPr>
        <p:spPr/>
        <p:txBody>
          <a:bodyPr>
            <a:normAutofit/>
          </a:bodyPr>
          <a:lstStyle>
            <a:lvl1pPr>
              <a:spcBef>
                <a:spcPts val="22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Date Placeholder 3"/>
          <p:cNvSpPr>
            <a:spLocks noGrp="1"/>
          </p:cNvSpPr>
          <p:nvPr>
            <p:ph type="dt" sz="half" idx="10"/>
          </p:nvPr>
        </p:nvSpPr>
        <p:spPr/>
        <p:txBody>
          <a:bodyPr/>
          <a:lstStyle/>
          <a:p>
            <a:fld id="{F6E55FDC-2A6D-A24D-B955-6BF8AEDC3A06}" type="datetimeFigureOut">
              <a:rPr lang="fr-FR"/>
              <a:pPr/>
              <a:t>17/01/12</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02151" y="4822206"/>
            <a:ext cx="8511989" cy="1446975"/>
          </a:xfrm>
        </p:spPr>
        <p:txBody>
          <a:bodyPr lIns="0" tIns="0" rIns="0" bIns="0" anchor="t">
            <a:noAutofit/>
          </a:bodyPr>
          <a:lstStyle>
            <a:lvl1pPr algn="l">
              <a:lnSpc>
                <a:spcPts val="13800"/>
              </a:lnSpc>
              <a:defRPr sz="13500" b="1" cap="none" spc="-250" baseline="0">
                <a:solidFill>
                  <a:schemeClr val="tx2"/>
                </a:solidFill>
              </a:defRPr>
            </a:lvl1pPr>
          </a:lstStyle>
          <a:p>
            <a:r>
              <a:rPr lang="fr-FR"/>
              <a:t>Cliquez et modifiez le titre</a:t>
            </a:r>
            <a:endParaRPr/>
          </a:p>
        </p:txBody>
      </p:sp>
      <p:sp>
        <p:nvSpPr>
          <p:cNvPr id="3" name="Text Placeholder 2"/>
          <p:cNvSpPr>
            <a:spLocks noGrp="1"/>
          </p:cNvSpPr>
          <p:nvPr>
            <p:ph type="body" idx="1"/>
          </p:nvPr>
        </p:nvSpPr>
        <p:spPr>
          <a:xfrm>
            <a:off x="384874" y="3525980"/>
            <a:ext cx="8355714" cy="1270752"/>
          </a:xfrm>
        </p:spPr>
        <p:txBody>
          <a:bodyPr lIns="0" tIns="0" rIns="0" bIns="0" anchor="b">
            <a:normAutofit/>
          </a:bodyPr>
          <a:lstStyle>
            <a:lvl1pPr marL="0" indent="0" algn="l">
              <a:buNone/>
              <a:defRPr sz="4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Section avec image">
    <p:spTree>
      <p:nvGrpSpPr>
        <p:cNvPr id="1" name=""/>
        <p:cNvGrpSpPr/>
        <p:nvPr/>
      </p:nvGrpSpPr>
      <p:grpSpPr>
        <a:xfrm>
          <a:off x="0" y="0"/>
          <a:ext cx="0" cy="0"/>
          <a:chOff x="0" y="0"/>
          <a:chExt cx="0" cy="0"/>
        </a:xfrm>
      </p:grpSpPr>
      <p:sp>
        <p:nvSpPr>
          <p:cNvPr id="2" name="Title 1"/>
          <p:cNvSpPr>
            <a:spLocks noGrp="1"/>
          </p:cNvSpPr>
          <p:nvPr>
            <p:ph type="title"/>
          </p:nvPr>
        </p:nvSpPr>
        <p:spPr>
          <a:xfrm>
            <a:off x="302151" y="4822206"/>
            <a:ext cx="8511989" cy="1446975"/>
          </a:xfrm>
        </p:spPr>
        <p:txBody>
          <a:bodyPr lIns="0" tIns="0" rIns="0" bIns="0" anchor="t">
            <a:noAutofit/>
          </a:bodyPr>
          <a:lstStyle>
            <a:lvl1pPr algn="l">
              <a:lnSpc>
                <a:spcPts val="13800"/>
              </a:lnSpc>
              <a:defRPr sz="13500" b="1" cap="none" spc="-250" baseline="0">
                <a:solidFill>
                  <a:schemeClr val="tx2"/>
                </a:solidFill>
              </a:defRPr>
            </a:lvl1pPr>
          </a:lstStyle>
          <a:p>
            <a:r>
              <a:rPr lang="fr-FR"/>
              <a:t>Cliquez et modifiez le titre</a:t>
            </a:r>
            <a:endParaRPr/>
          </a:p>
        </p:txBody>
      </p:sp>
      <p:sp>
        <p:nvSpPr>
          <p:cNvPr id="3" name="Text Placeholder 2"/>
          <p:cNvSpPr>
            <a:spLocks noGrp="1"/>
          </p:cNvSpPr>
          <p:nvPr>
            <p:ph type="body" idx="1"/>
          </p:nvPr>
        </p:nvSpPr>
        <p:spPr>
          <a:xfrm>
            <a:off x="384874" y="3525980"/>
            <a:ext cx="4428426" cy="1270752"/>
          </a:xfrm>
        </p:spPr>
        <p:txBody>
          <a:bodyPr lIns="0" tIns="0" rIns="0" bIns="0" anchor="b">
            <a:normAutofit/>
          </a:bodyPr>
          <a:lstStyle>
            <a:lvl1pPr marL="0" indent="0" algn="l">
              <a:buNone/>
              <a:defRPr sz="4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7" name="Picture Placeholder 2"/>
          <p:cNvSpPr>
            <a:spLocks noGrp="1"/>
          </p:cNvSpPr>
          <p:nvPr>
            <p:ph type="pic" idx="13"/>
          </p:nvPr>
        </p:nvSpPr>
        <p:spPr>
          <a:xfrm rot="21263043">
            <a:off x="5231118" y="261015"/>
            <a:ext cx="3433660" cy="4204035"/>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FR"/>
              <a:t>Cliquez et modifiez le titre</a:t>
            </a:r>
            <a:endParaRPr/>
          </a:p>
        </p:txBody>
      </p:sp>
      <p:sp>
        <p:nvSpPr>
          <p:cNvPr id="3" name="Content Placeholder 2"/>
          <p:cNvSpPr>
            <a:spLocks noGrp="1"/>
          </p:cNvSpPr>
          <p:nvPr>
            <p:ph sz="half" idx="1"/>
          </p:nvPr>
        </p:nvSpPr>
        <p:spPr>
          <a:xfrm>
            <a:off x="632012" y="2057400"/>
            <a:ext cx="3863788" cy="4068763"/>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Content Placeholder 3"/>
          <p:cNvSpPr>
            <a:spLocks noGrp="1"/>
          </p:cNvSpPr>
          <p:nvPr>
            <p:ph sz="half" idx="2"/>
          </p:nvPr>
        </p:nvSpPr>
        <p:spPr>
          <a:xfrm>
            <a:off x="4661646" y="2057400"/>
            <a:ext cx="3867912" cy="4068763"/>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5" name="Date Placeholder 4"/>
          <p:cNvSpPr>
            <a:spLocks noGrp="1"/>
          </p:cNvSpPr>
          <p:nvPr>
            <p:ph type="dt" sz="half" idx="10"/>
          </p:nvPr>
        </p:nvSpPr>
        <p:spPr/>
        <p:txBody>
          <a:bodyPr/>
          <a:lstStyle/>
          <a:p>
            <a:fld id="{F6E55FDC-2A6D-A24D-B955-6BF8AEDC3A06}" type="datetimeFigureOut">
              <a:rPr lang="fr-FR"/>
              <a:pPr/>
              <a:t>17/01/12</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12775" y="582706"/>
            <a:ext cx="7918450" cy="788894"/>
          </a:xfrm>
        </p:spPr>
        <p:txBody>
          <a:bodyPr>
            <a:noAutofit/>
          </a:bodyPr>
          <a:lstStyle>
            <a:lvl1pPr>
              <a:defRPr/>
            </a:lvl1pPr>
          </a:lstStyle>
          <a:p>
            <a:r>
              <a:rPr lang="fr-FR"/>
              <a:t>Cliquez et modifiez le titre</a:t>
            </a:r>
            <a:endParaRPr/>
          </a:p>
        </p:txBody>
      </p:sp>
      <p:sp>
        <p:nvSpPr>
          <p:cNvPr id="3" name="Text Placeholder 2"/>
          <p:cNvSpPr>
            <a:spLocks noGrp="1"/>
          </p:cNvSpPr>
          <p:nvPr>
            <p:ph type="body" idx="1"/>
          </p:nvPr>
        </p:nvSpPr>
        <p:spPr>
          <a:xfrm>
            <a:off x="635545" y="1546412"/>
            <a:ext cx="3867912" cy="464950"/>
          </a:xfrm>
        </p:spPr>
        <p:txBody>
          <a:bodyPr anchor="b">
            <a:noAutofit/>
          </a:bodyPr>
          <a:lstStyle>
            <a:lvl1pPr marL="0" indent="0" algn="ctr">
              <a:buNone/>
              <a:defRPr sz="2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30936" y="2147887"/>
            <a:ext cx="3867912" cy="395128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5" name="Text Placeholder 4"/>
          <p:cNvSpPr>
            <a:spLocks noGrp="1"/>
          </p:cNvSpPr>
          <p:nvPr>
            <p:ph type="body" sz="quarter" idx="3"/>
          </p:nvPr>
        </p:nvSpPr>
        <p:spPr>
          <a:xfrm>
            <a:off x="4663313" y="1545018"/>
            <a:ext cx="3867912" cy="466344"/>
          </a:xfrm>
        </p:spPr>
        <p:txBody>
          <a:bodyPr anchor="b">
            <a:noAutofit/>
          </a:bodyPr>
          <a:lstStyle>
            <a:lvl1pPr marL="0" indent="0" algn="ctr">
              <a:buNone/>
              <a:defRPr sz="2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63313" y="2147887"/>
            <a:ext cx="3867912" cy="395128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7" name="Date Placeholder 6"/>
          <p:cNvSpPr>
            <a:spLocks noGrp="1"/>
          </p:cNvSpPr>
          <p:nvPr>
            <p:ph type="dt" sz="half" idx="10"/>
          </p:nvPr>
        </p:nvSpPr>
        <p:spPr/>
        <p:txBody>
          <a:bodyPr/>
          <a:lstStyle/>
          <a:p>
            <a:fld id="{F6E55FDC-2A6D-A24D-B955-6BF8AEDC3A06}" type="datetimeFigureOut">
              <a:rPr lang="fr-FR"/>
              <a:pPr/>
              <a:t>17/01/12</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65DF074D-F697-0B4B-A20B-96CCC40E9980}" type="slidenum">
              <a:rPr/>
              <a:pPr/>
              <a:t>‹#›</a:t>
            </a:fld>
            <a:endParaRPr lang="fr-FR" dirty="0"/>
          </a:p>
        </p:txBody>
      </p:sp>
      <p:sp>
        <p:nvSpPr>
          <p:cNvPr id="12" name="Rectangle 11"/>
          <p:cNvSpPr/>
          <p:nvPr/>
        </p:nvSpPr>
        <p:spPr>
          <a:xfrm flipH="1">
            <a:off x="4574241" y="1694516"/>
            <a:ext cx="18288" cy="4389120"/>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flipH="1">
            <a:off x="4574241" y="1694516"/>
            <a:ext cx="18288" cy="4389120"/>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flipH="1">
            <a:off x="4574241" y="1694516"/>
            <a:ext cx="18288" cy="4389120"/>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p:nvSpPr>
        <p:spPr>
          <a:xfrm flipH="1">
            <a:off x="4574241" y="1694516"/>
            <a:ext cx="18288" cy="4389120"/>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a:p>
        </p:txBody>
      </p:sp>
      <p:sp>
        <p:nvSpPr>
          <p:cNvPr id="3" name="Date Placeholder 2"/>
          <p:cNvSpPr>
            <a:spLocks noGrp="1"/>
          </p:cNvSpPr>
          <p:nvPr>
            <p:ph type="dt" sz="half" idx="10"/>
          </p:nvPr>
        </p:nvSpPr>
        <p:spPr/>
        <p:txBody>
          <a:bodyPr/>
          <a:lstStyle/>
          <a:p>
            <a:fld id="{F6E55FDC-2A6D-A24D-B955-6BF8AEDC3A06}" type="datetimeFigureOut">
              <a:rPr lang="fr-FR"/>
              <a:pPr/>
              <a:t>17/01/12</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E55FDC-2A6D-A24D-B955-6BF8AEDC3A06}" type="datetimeFigureOut">
              <a:rPr lang="fr-FR"/>
              <a:pPr/>
              <a:t>17/01/12</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31825" y="1720103"/>
            <a:ext cx="3657600" cy="1162050"/>
          </a:xfrm>
        </p:spPr>
        <p:txBody>
          <a:bodyPr anchor="b">
            <a:noAutofit/>
          </a:bodyPr>
          <a:lstStyle>
            <a:lvl1pPr algn="ctr">
              <a:defRPr sz="3600" b="0"/>
            </a:lvl1pPr>
          </a:lstStyle>
          <a:p>
            <a:r>
              <a:rPr lang="fr-FR"/>
              <a:t>Cliquez et modifiez le titre</a:t>
            </a:r>
            <a:endParaRPr/>
          </a:p>
        </p:txBody>
      </p:sp>
      <p:sp>
        <p:nvSpPr>
          <p:cNvPr id="3" name="Content Placeholder 2"/>
          <p:cNvSpPr>
            <a:spLocks noGrp="1"/>
          </p:cNvSpPr>
          <p:nvPr>
            <p:ph idx="1"/>
          </p:nvPr>
        </p:nvSpPr>
        <p:spPr>
          <a:xfrm>
            <a:off x="4692650" y="658906"/>
            <a:ext cx="3819338" cy="546725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Text Placeholder 3"/>
          <p:cNvSpPr>
            <a:spLocks noGrp="1"/>
          </p:cNvSpPr>
          <p:nvPr>
            <p:ph type="body" sz="half" idx="2"/>
          </p:nvPr>
        </p:nvSpPr>
        <p:spPr>
          <a:xfrm>
            <a:off x="631825" y="2877671"/>
            <a:ext cx="3657600" cy="2339788"/>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6E55FDC-2A6D-A24D-B955-6BF8AEDC3A06}" type="datetimeFigureOut">
              <a:rPr lang="fr-FR"/>
              <a:pPr/>
              <a:t>17/01/12</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65DF074D-F697-0B4B-A20B-96CCC40E9980}" type="slidenum">
              <a:rPr/>
              <a:pPr/>
              <a:t>‹#›</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14" Type="http://schemas.openxmlformats.org/officeDocument/2006/relationships/slideLayout" Target="../slideLayouts/slideLayout14.xml"/><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8" Type="http://schemas.openxmlformats.org/officeDocument/2006/relationships/slideLayout" Target="../slideLayouts/slideLayout8.xml"/><Relationship Id="rId13" Type="http://schemas.openxmlformats.org/officeDocument/2006/relationships/slideLayout" Target="../slideLayouts/slideLayout13.xml"/><Relationship Id="rId10" Type="http://schemas.openxmlformats.org/officeDocument/2006/relationships/slideLayout" Target="../slideLayouts/slideLayout10.xml"/><Relationship Id="rId5" Type="http://schemas.openxmlformats.org/officeDocument/2006/relationships/slideLayout" Target="../slideLayouts/slideLayout5.xml"/><Relationship Id="rId15" Type="http://schemas.openxmlformats.org/officeDocument/2006/relationships/theme" Target="../theme/theme1.xml"/><Relationship Id="rId12" Type="http://schemas.openxmlformats.org/officeDocument/2006/relationships/slideLayout" Target="../slideLayouts/slideLayout12.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2775" y="582706"/>
            <a:ext cx="7918450" cy="788894"/>
          </a:xfrm>
          <a:prstGeom prst="rect">
            <a:avLst/>
          </a:prstGeom>
        </p:spPr>
        <p:txBody>
          <a:bodyPr vert="horz" lIns="91440" tIns="45720" rIns="91440" bIns="45720" rtlCol="0" anchor="t" anchorCtr="0">
            <a:normAutofit/>
          </a:bodyPr>
          <a:lstStyle/>
          <a:p>
            <a:r>
              <a:rPr lang="fr-FR"/>
              <a:t>Cliquez et modifiez le titre</a:t>
            </a:r>
            <a:endParaRPr/>
          </a:p>
        </p:txBody>
      </p:sp>
      <p:sp>
        <p:nvSpPr>
          <p:cNvPr id="3" name="Text Placeholder 2"/>
          <p:cNvSpPr>
            <a:spLocks noGrp="1"/>
          </p:cNvSpPr>
          <p:nvPr>
            <p:ph type="body" idx="1"/>
          </p:nvPr>
        </p:nvSpPr>
        <p:spPr>
          <a:xfrm>
            <a:off x="988358" y="2044700"/>
            <a:ext cx="7167284" cy="40814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Date Placeholder 3"/>
          <p:cNvSpPr>
            <a:spLocks noGrp="1"/>
          </p:cNvSpPr>
          <p:nvPr>
            <p:ph type="dt" sz="half" idx="2"/>
          </p:nvPr>
        </p:nvSpPr>
        <p:spPr>
          <a:xfrm>
            <a:off x="457200" y="6275294"/>
            <a:ext cx="1600200" cy="365125"/>
          </a:xfrm>
          <a:prstGeom prst="rect">
            <a:avLst/>
          </a:prstGeom>
        </p:spPr>
        <p:txBody>
          <a:bodyPr vert="horz" lIns="91440" tIns="45720" rIns="91440" bIns="45720" rtlCol="0" anchor="ctr"/>
          <a:lstStyle>
            <a:lvl1pPr algn="l">
              <a:defRPr sz="1100">
                <a:solidFill>
                  <a:schemeClr val="tx2"/>
                </a:solidFill>
              </a:defRPr>
            </a:lvl1pPr>
          </a:lstStyle>
          <a:p>
            <a:fld id="{F6E55FDC-2A6D-A24D-B955-6BF8AEDC3A06}" type="datetimeFigureOut">
              <a:rPr lang="fr-FR"/>
              <a:pPr/>
              <a:t>17/01/12</a:t>
            </a:fld>
            <a:endParaRPr lang="fr-FR" dirty="0"/>
          </a:p>
        </p:txBody>
      </p:sp>
      <p:sp>
        <p:nvSpPr>
          <p:cNvPr id="5" name="Footer Placeholder 4"/>
          <p:cNvSpPr>
            <a:spLocks noGrp="1"/>
          </p:cNvSpPr>
          <p:nvPr>
            <p:ph type="ftr" sz="quarter" idx="3"/>
          </p:nvPr>
        </p:nvSpPr>
        <p:spPr>
          <a:xfrm>
            <a:off x="2205318" y="6275294"/>
            <a:ext cx="5643282" cy="365125"/>
          </a:xfrm>
          <a:prstGeom prst="rect">
            <a:avLst/>
          </a:prstGeom>
        </p:spPr>
        <p:txBody>
          <a:bodyPr vert="horz" lIns="91440" tIns="45720" rIns="91440" bIns="45720" rtlCol="0" anchor="ctr"/>
          <a:lstStyle>
            <a:lvl1pPr algn="l">
              <a:defRPr sz="1100">
                <a:solidFill>
                  <a:schemeClr val="tx2"/>
                </a:solidFill>
              </a:defRPr>
            </a:lvl1pPr>
          </a:lstStyle>
          <a:p>
            <a:endParaRPr lang="fr-FR" dirty="0"/>
          </a:p>
        </p:txBody>
      </p:sp>
      <p:sp>
        <p:nvSpPr>
          <p:cNvPr id="6" name="Slide Number Placeholder 5"/>
          <p:cNvSpPr>
            <a:spLocks noGrp="1"/>
          </p:cNvSpPr>
          <p:nvPr>
            <p:ph type="sldNum" sz="quarter" idx="4"/>
          </p:nvPr>
        </p:nvSpPr>
        <p:spPr>
          <a:xfrm>
            <a:off x="8077200" y="6275294"/>
            <a:ext cx="609600" cy="365125"/>
          </a:xfrm>
          <a:prstGeom prst="rect">
            <a:avLst/>
          </a:prstGeom>
        </p:spPr>
        <p:txBody>
          <a:bodyPr vert="horz" lIns="91440" tIns="45720" rIns="91440" bIns="45720" rtlCol="0" anchor="ctr"/>
          <a:lstStyle>
            <a:lvl1pPr algn="r">
              <a:defRPr sz="1400">
                <a:solidFill>
                  <a:schemeClr val="tx2"/>
                </a:solidFill>
              </a:defRPr>
            </a:lvl1pPr>
          </a:lstStyle>
          <a:p>
            <a:fld id="{65DF074D-F697-0B4B-A20B-96CCC40E9980}" type="slidenum">
              <a:rPr/>
              <a:pPr/>
              <a:t>‹#›</a:t>
            </a:fld>
            <a:endParaRPr lang="fr-FR"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4200" kern="1200">
          <a:solidFill>
            <a:schemeClr val="accent1"/>
          </a:solidFill>
          <a:latin typeface="+mj-lt"/>
          <a:ea typeface="+mj-ea"/>
          <a:cs typeface="+mj-cs"/>
        </a:defRPr>
      </a:lvl1pPr>
    </p:titleStyle>
    <p:bodyStyle>
      <a:lvl1pPr marL="342900" indent="-342900" algn="l" defTabSz="914400" rtl="0" eaLnBrk="1" latinLnBrk="0" hangingPunct="1">
        <a:spcBef>
          <a:spcPct val="20000"/>
        </a:spcBef>
        <a:buClr>
          <a:schemeClr val="bg2"/>
        </a:buClr>
        <a:buSzPct val="90000"/>
        <a:buFont typeface="Wingdings 2" pitchFamily="18" charset="2"/>
        <a:buChar char="Ü"/>
        <a:defRPr sz="2200" kern="1200">
          <a:solidFill>
            <a:schemeClr val="tx1"/>
          </a:solidFill>
          <a:latin typeface="+mn-lt"/>
          <a:ea typeface="+mn-ea"/>
          <a:cs typeface="+mn-cs"/>
        </a:defRPr>
      </a:lvl1pPr>
      <a:lvl2pPr marL="685800" indent="-336550" algn="l" defTabSz="914400" rtl="0" eaLnBrk="1" latinLnBrk="0" hangingPunct="1">
        <a:spcBef>
          <a:spcPct val="20000"/>
        </a:spcBef>
        <a:buClr>
          <a:schemeClr val="bg2">
            <a:lumMod val="60000"/>
            <a:lumOff val="40000"/>
          </a:schemeClr>
        </a:buClr>
        <a:buSzPct val="90000"/>
        <a:buFont typeface="Wingdings 2" pitchFamily="18" charset="2"/>
        <a:buChar char="Ü"/>
        <a:defRPr sz="2000" kern="1200">
          <a:solidFill>
            <a:schemeClr val="tx1"/>
          </a:solidFill>
          <a:latin typeface="+mn-lt"/>
          <a:ea typeface="+mn-ea"/>
          <a:cs typeface="+mn-cs"/>
        </a:defRPr>
      </a:lvl2pPr>
      <a:lvl3pPr marL="1035050" indent="-349250" algn="l" defTabSz="914400" rtl="0" eaLnBrk="1" latinLnBrk="0" hangingPunct="1">
        <a:spcBef>
          <a:spcPct val="20000"/>
        </a:spcBef>
        <a:buClr>
          <a:schemeClr val="bg2"/>
        </a:buClr>
        <a:buSzPct val="90000"/>
        <a:buFont typeface="Wingdings 2" pitchFamily="18" charset="2"/>
        <a:buChar char="Ü"/>
        <a:defRPr sz="1800" kern="1200">
          <a:solidFill>
            <a:schemeClr val="tx1"/>
          </a:solidFill>
          <a:latin typeface="+mn-lt"/>
          <a:ea typeface="+mn-ea"/>
          <a:cs typeface="+mn-cs"/>
        </a:defRPr>
      </a:lvl3pPr>
      <a:lvl4pPr marL="1371600" indent="-336550" algn="l" defTabSz="914400" rtl="0" eaLnBrk="1" latinLnBrk="0" hangingPunct="1">
        <a:spcBef>
          <a:spcPct val="20000"/>
        </a:spcBef>
        <a:buClr>
          <a:schemeClr val="bg2">
            <a:lumMod val="60000"/>
            <a:lumOff val="40000"/>
          </a:schemeClr>
        </a:buClr>
        <a:buSzPct val="90000"/>
        <a:buFont typeface="Wingdings 2" pitchFamily="18" charset="2"/>
        <a:buChar char="Ü"/>
        <a:defRPr sz="1800" kern="1200">
          <a:solidFill>
            <a:schemeClr val="tx1"/>
          </a:solidFill>
          <a:latin typeface="+mn-lt"/>
          <a:ea typeface="+mn-ea"/>
          <a:cs typeface="+mn-cs"/>
        </a:defRPr>
      </a:lvl4pPr>
      <a:lvl5pPr marL="1720850" indent="-349250" algn="l" defTabSz="914400" rtl="0" eaLnBrk="1" latinLnBrk="0" hangingPunct="1">
        <a:spcBef>
          <a:spcPct val="20000"/>
        </a:spcBef>
        <a:buClr>
          <a:schemeClr val="bg2"/>
        </a:buClr>
        <a:buSzPct val="90000"/>
        <a:buFont typeface="Wingdings 2" pitchFamily="18" charset="2"/>
        <a:buChar char="Ü"/>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3"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3"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png"/><Relationship Id="rId5"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3"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3"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3"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3"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7.png"/></Relationships>
</file>

<file path=ppt/slides/_rels/slide18.xml.rels><?xml version="1.0" encoding="UTF-8" standalone="yes"?>
<Relationships xmlns="http://schemas.openxmlformats.org/package/2006/relationships"><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9.png"/></Relationships>
</file>

<file path=ppt/slides/_rels/slide19.xml.rels><?xml version="1.0" encoding="UTF-8" standalone="yes"?>
<Relationships xmlns="http://schemas.openxmlformats.org/package/2006/relationships"><Relationship Id="rId4"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3"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3"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3"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3"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3"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3"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4"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9.png"/><Relationship Id="rId5" Type="http://schemas.openxmlformats.org/officeDocument/2006/relationships/image" Target="../media/image31.png"/></Relationships>
</file>

<file path=ppt/slides/_rels/slide27.xml.rels><?xml version="1.0" encoding="UTF-8" standalone="yes"?>
<Relationships xmlns="http://schemas.openxmlformats.org/package/2006/relationships"><Relationship Id="rId4"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3"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4" Type="http://schemas.openxmlformats.org/officeDocument/2006/relationships/image" Target="../media/image36.png"/><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5.png"/><Relationship Id="rId5"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3"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3" Type="http://schemas.openxmlformats.org/officeDocument/2006/relationships/image" Target="../media/image3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3"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3" Type="http://schemas.openxmlformats.org/officeDocument/2006/relationships/image" Target="../media/image4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3" Type="http://schemas.openxmlformats.org/officeDocument/2006/relationships/image" Target="../media/image4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3" Type="http://schemas.openxmlformats.org/officeDocument/2006/relationships/image" Target="../media/image4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3" Type="http://schemas.openxmlformats.org/officeDocument/2006/relationships/image" Target="../media/image4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4" Type="http://schemas.openxmlformats.org/officeDocument/2006/relationships/image" Target="../media/image45.png"/><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44.png"/></Relationships>
</file>

<file path=ppt/slides/_rels/slide37.xml.rels><?xml version="1.0" encoding="UTF-8" standalone="yes"?>
<Relationships xmlns="http://schemas.openxmlformats.org/package/2006/relationships"><Relationship Id="rId4" Type="http://schemas.openxmlformats.org/officeDocument/2006/relationships/image" Target="../media/image46.png"/><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hyperlink" Target="http://youtu.be/0eqgCuqDsz0" TargetMode="External"/></Relationships>
</file>

<file path=ppt/slides/_rels/slide38.xml.rels><?xml version="1.0" encoding="UTF-8" standalone="yes"?>
<Relationships xmlns="http://schemas.openxmlformats.org/package/2006/relationships"><Relationship Id="rId4" Type="http://schemas.openxmlformats.org/officeDocument/2006/relationships/image" Target="../media/image48.png"/><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47.png"/></Relationships>
</file>

<file path=ppt/slides/_rels/slide39.xml.rels><?xml version="1.0" encoding="UTF-8" standalone="yes"?>
<Relationships xmlns="http://schemas.openxmlformats.org/package/2006/relationships"><Relationship Id="rId4" Type="http://schemas.openxmlformats.org/officeDocument/2006/relationships/image" Target="../media/image50.png"/><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49.png"/><Relationship Id="rId5" Type="http://schemas.openxmlformats.org/officeDocument/2006/relationships/image" Target="../media/image5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3"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4" Type="http://schemas.openxmlformats.org/officeDocument/2006/relationships/image" Target="../media/image53.png"/><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52.png"/><Relationship Id="rId5" Type="http://schemas.openxmlformats.org/officeDocument/2006/relationships/image" Target="../media/image54.png"/></Relationships>
</file>

<file path=ppt/slides/_rels/slide41.xml.rels><?xml version="1.0" encoding="UTF-8" standalone="yes"?>
<Relationships xmlns="http://schemas.openxmlformats.org/package/2006/relationships"><Relationship Id="rId6" Type="http://schemas.openxmlformats.org/officeDocument/2006/relationships/image" Target="../media/image57.png"/><Relationship Id="rId4" Type="http://schemas.openxmlformats.org/officeDocument/2006/relationships/image" Target="../media/image55.png"/><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52.png"/><Relationship Id="rId5" Type="http://schemas.openxmlformats.org/officeDocument/2006/relationships/image" Target="../media/image56.png"/></Relationships>
</file>

<file path=ppt/slides/_rels/slide42.xml.rels><?xml version="1.0" encoding="UTF-8" standalone="yes"?>
<Relationships xmlns="http://schemas.openxmlformats.org/package/2006/relationships"><Relationship Id="rId6" Type="http://schemas.openxmlformats.org/officeDocument/2006/relationships/image" Target="../media/image60.png"/><Relationship Id="rId4" Type="http://schemas.openxmlformats.org/officeDocument/2006/relationships/image" Target="../media/image58.png"/><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52.png"/><Relationship Id="rId5" Type="http://schemas.openxmlformats.org/officeDocument/2006/relationships/image" Target="../media/image59.png"/></Relationships>
</file>

<file path=ppt/slides/_rels/slide43.xml.rels><?xml version="1.0" encoding="UTF-8" standalone="yes"?>
<Relationships xmlns="http://schemas.openxmlformats.org/package/2006/relationships"><Relationship Id="rId4" Type="http://schemas.openxmlformats.org/officeDocument/2006/relationships/image" Target="../media/image61.png"/><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52.png"/><Relationship Id="rId5" Type="http://schemas.openxmlformats.org/officeDocument/2006/relationships/image" Target="../media/image62.png"/></Relationships>
</file>

<file path=ppt/slides/_rels/slide44.xml.rels><?xml version="1.0" encoding="UTF-8" standalone="yes"?>
<Relationships xmlns="http://schemas.openxmlformats.org/package/2006/relationships"><Relationship Id="rId6" Type="http://schemas.openxmlformats.org/officeDocument/2006/relationships/image" Target="../media/image65.png"/><Relationship Id="rId4" Type="http://schemas.openxmlformats.org/officeDocument/2006/relationships/image" Target="../media/image63.png"/><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52.png"/><Relationship Id="rId5" Type="http://schemas.openxmlformats.org/officeDocument/2006/relationships/image" Target="../media/image64.png"/></Relationships>
</file>

<file path=ppt/slides/_rels/slide45.xml.rels><?xml version="1.0" encoding="UTF-8" standalone="yes"?>
<Relationships xmlns="http://schemas.openxmlformats.org/package/2006/relationships"><Relationship Id="rId4" Type="http://schemas.openxmlformats.org/officeDocument/2006/relationships/image" Target="../media/image66.png"/><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52.png"/><Relationship Id="rId5" Type="http://schemas.openxmlformats.org/officeDocument/2006/relationships/image" Target="../media/image67.png"/></Relationships>
</file>

<file path=ppt/slides/_rels/slide46.xml.rels><?xml version="1.0" encoding="UTF-8" standalone="yes"?>
<Relationships xmlns="http://schemas.openxmlformats.org/package/2006/relationships"><Relationship Id="rId4" Type="http://schemas.openxmlformats.org/officeDocument/2006/relationships/image" Target="../media/image68.png"/><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52.png"/><Relationship Id="rId5" Type="http://schemas.openxmlformats.org/officeDocument/2006/relationships/image" Target="../media/image69.png"/></Relationships>
</file>

<file path=ppt/slides/_rels/slide47.xml.rels><?xml version="1.0" encoding="UTF-8" standalone="yes"?>
<Relationships xmlns="http://schemas.openxmlformats.org/package/2006/relationships"><Relationship Id="rId4" Type="http://schemas.openxmlformats.org/officeDocument/2006/relationships/image" Target="../media/image70.png"/><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52.png"/><Relationship Id="rId5" Type="http://schemas.openxmlformats.org/officeDocument/2006/relationships/image" Target="../media/image71.png"/></Relationships>
</file>

<file path=ppt/slides/_rels/slide48.xml.rels><?xml version="1.0" encoding="UTF-8" standalone="yes"?>
<Relationships xmlns="http://schemas.openxmlformats.org/package/2006/relationships"><Relationship Id="rId4" Type="http://schemas.openxmlformats.org/officeDocument/2006/relationships/image" Target="../media/image72.png"/><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52.png"/><Relationship Id="rId5" Type="http://schemas.openxmlformats.org/officeDocument/2006/relationships/image" Target="../media/image73.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3" Type="http://schemas.openxmlformats.org/officeDocument/2006/relationships/image" Target="../media/image7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3"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3" Type="http://schemas.openxmlformats.org/officeDocument/2006/relationships/image" Target="../media/image7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3" Type="http://schemas.openxmlformats.org/officeDocument/2006/relationships/image" Target="../media/image7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3" Type="http://schemas.openxmlformats.org/officeDocument/2006/relationships/image" Target="../media/image7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3" Type="http://schemas.openxmlformats.org/officeDocument/2006/relationships/image" Target="../media/image7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3" Type="http://schemas.openxmlformats.org/officeDocument/2006/relationships/image" Target="../media/image7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3" Type="http://schemas.openxmlformats.org/officeDocument/2006/relationships/image" Target="../media/image8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3" Type="http://schemas.openxmlformats.org/officeDocument/2006/relationships/image" Target="../media/image8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3" Type="http://schemas.openxmlformats.org/officeDocument/2006/relationships/image" Target="../media/image8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3" Type="http://schemas.openxmlformats.org/officeDocument/2006/relationships/image" Target="../media/image8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3" Type="http://schemas.openxmlformats.org/officeDocument/2006/relationships/image" Target="../media/image8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3"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4" Type="http://schemas.openxmlformats.org/officeDocument/2006/relationships/image" Target="../media/image86.png"/><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85.png"/></Relationships>
</file>

<file path=ppt/slides/_rels/slide61.xml.rels><?xml version="1.0" encoding="UTF-8" standalone="yes"?>
<Relationships xmlns="http://schemas.openxmlformats.org/package/2006/relationships"><Relationship Id="rId4" Type="http://schemas.openxmlformats.org/officeDocument/2006/relationships/image" Target="../media/image88.png"/><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87.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3" Type="http://schemas.openxmlformats.org/officeDocument/2006/relationships/image" Target="../media/image8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3" Type="http://schemas.openxmlformats.org/officeDocument/2006/relationships/image" Target="../media/image9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4" Type="http://schemas.openxmlformats.org/officeDocument/2006/relationships/image" Target="../media/image92.png"/><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91.png"/></Relationships>
</file>

<file path=ppt/slides/_rels/slide65.xml.rels><?xml version="1.0" encoding="UTF-8" standalone="yes"?>
<Relationships xmlns="http://schemas.openxmlformats.org/package/2006/relationships"><Relationship Id="rId4" Type="http://schemas.openxmlformats.org/officeDocument/2006/relationships/image" Target="../media/image94.png"/><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93.png"/></Relationships>
</file>

<file path=ppt/slides/_rels/slide66.xml.rels><?xml version="1.0" encoding="UTF-8" standalone="yes"?>
<Relationships xmlns="http://schemas.openxmlformats.org/package/2006/relationships"><Relationship Id="rId4" Type="http://schemas.openxmlformats.org/officeDocument/2006/relationships/image" Target="../media/image96.png"/><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95.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3" Type="http://schemas.openxmlformats.org/officeDocument/2006/relationships/image" Target="../media/image9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3" Type="http://schemas.openxmlformats.org/officeDocument/2006/relationships/image" Target="../media/image9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3" Type="http://schemas.openxmlformats.org/officeDocument/2006/relationships/image" Target="../media/image9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3" Type="http://schemas.openxmlformats.org/officeDocument/2006/relationships/image" Target="../media/image9.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4" Type="http://schemas.openxmlformats.org/officeDocument/2006/relationships/image" Target="../media/image101.png"/><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100.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3" Type="http://schemas.openxmlformats.org/officeDocument/2006/relationships/image" Target="../media/image10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3" Type="http://schemas.openxmlformats.org/officeDocument/2006/relationships/image" Target="../media/image10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3" Type="http://schemas.openxmlformats.org/officeDocument/2006/relationships/image" Target="../media/image10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4" Type="http://schemas.openxmlformats.org/officeDocument/2006/relationships/image" Target="../media/image106.png"/><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105.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3" Type="http://schemas.openxmlformats.org/officeDocument/2006/relationships/image" Target="../media/image10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4" Type="http://schemas.openxmlformats.org/officeDocument/2006/relationships/image" Target="../media/image109.png"/><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108.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3" Type="http://schemas.openxmlformats.org/officeDocument/2006/relationships/image" Target="../media/image11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4" Type="http://schemas.openxmlformats.org/officeDocument/2006/relationships/image" Target="../media/image112.png"/><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image" Target="../media/image111.pn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3" Type="http://schemas.openxmlformats.org/officeDocument/2006/relationships/image" Target="../media/image1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3" Type="http://schemas.openxmlformats.org/officeDocument/2006/relationships/image" Target="../media/image9.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8.xml"/><Relationship Id="rId3" Type="http://schemas.openxmlformats.org/officeDocument/2006/relationships/image" Target="../media/image1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3"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8"/>
          <p:cNvSpPr/>
          <p:nvPr/>
        </p:nvSpPr>
        <p:spPr>
          <a:xfrm>
            <a:off x="5375282" y="0"/>
            <a:ext cx="3768718" cy="68580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 name="Titre 11"/>
          <p:cNvSpPr>
            <a:spLocks noGrp="1"/>
          </p:cNvSpPr>
          <p:nvPr>
            <p:ph type="ctrTitle"/>
          </p:nvPr>
        </p:nvSpPr>
        <p:spPr>
          <a:xfrm>
            <a:off x="532214" y="1661727"/>
            <a:ext cx="8147304" cy="1344168"/>
          </a:xfrm>
        </p:spPr>
        <p:txBody>
          <a:bodyPr/>
          <a:lstStyle/>
          <a:p>
            <a:r>
              <a:rPr lang="fr-FR" sz="8800" dirty="0">
                <a:solidFill>
                  <a:srgbClr val="FFFFFF"/>
                </a:solidFill>
              </a:rPr>
              <a:t>TYPO</a:t>
            </a:r>
            <a:r>
              <a:rPr lang="fr-FR" sz="8800" dirty="0">
                <a:latin typeface="Big Caslon"/>
                <a:cs typeface="Big Caslon"/>
              </a:rPr>
              <a:t>GRAPHIE</a:t>
            </a:r>
          </a:p>
        </p:txBody>
      </p:sp>
      <p:sp>
        <p:nvSpPr>
          <p:cNvPr id="7" name="Sous-titre 12"/>
          <p:cNvSpPr txBox="1">
            <a:spLocks/>
          </p:cNvSpPr>
          <p:nvPr/>
        </p:nvSpPr>
        <p:spPr>
          <a:xfrm>
            <a:off x="498348" y="3481691"/>
            <a:ext cx="8147304" cy="667512"/>
          </a:xfrm>
          <a:prstGeom prst="rect">
            <a:avLst/>
          </a:prstGeom>
        </p:spPr>
        <p:txBody>
          <a:bodyPr vert="horz" lIns="91440" tIns="45720" rIns="91440" bIns="45720" rtlCol="0" anchor="b" anchorCtr="0">
            <a:noAutofit/>
          </a:bodyPr>
          <a:lstStyle/>
          <a:p>
            <a:pPr marL="0" marR="0" lvl="0" indent="0" algn="l" defTabSz="914400" rtl="0" eaLnBrk="1" fontAlgn="auto" latinLnBrk="0" hangingPunct="1">
              <a:lnSpc>
                <a:spcPct val="100000"/>
              </a:lnSpc>
              <a:spcBef>
                <a:spcPct val="20000"/>
              </a:spcBef>
              <a:spcAft>
                <a:spcPts val="0"/>
              </a:spcAft>
              <a:buClr>
                <a:schemeClr val="bg2"/>
              </a:buClr>
              <a:buSzPct val="90000"/>
              <a:buFont typeface="Wingdings 2" pitchFamily="18" charset="2"/>
              <a:buNone/>
              <a:tabLst/>
              <a:defRPr/>
            </a:pPr>
            <a:r>
              <a:rPr kumimoji="0" lang="fr-FR" sz="6000" b="0" i="0" u="none" strike="noStrike" kern="1200" cap="none" spc="0" normalizeH="0" baseline="0" noProof="0" dirty="0">
                <a:ln>
                  <a:noFill/>
                </a:ln>
                <a:effectLst/>
                <a:uLnTx/>
                <a:uFillTx/>
                <a:latin typeface="New Century Schlbk"/>
                <a:ea typeface="+mn-ea"/>
                <a:cs typeface="New Century Schlbk"/>
              </a:rPr>
              <a:t>III – Applications</a:t>
            </a:r>
          </a:p>
        </p:txBody>
      </p:sp>
      <p:sp>
        <p:nvSpPr>
          <p:cNvPr id="10" name="Sous-titre 2"/>
          <p:cNvSpPr>
            <a:spLocks noGrp="1"/>
          </p:cNvSpPr>
          <p:nvPr>
            <p:ph type="subTitle" idx="1"/>
          </p:nvPr>
        </p:nvSpPr>
        <p:spPr>
          <a:xfrm>
            <a:off x="3176931" y="5672669"/>
            <a:ext cx="4005211" cy="501952"/>
          </a:xfrm>
          <a:ln>
            <a:noFill/>
          </a:ln>
        </p:spPr>
        <p:txBody>
          <a:bodyPr>
            <a:noAutofit/>
          </a:bodyPr>
          <a:lstStyle/>
          <a:p>
            <a:r>
              <a:rPr lang="fr-FR" sz="2200">
                <a:ln>
                  <a:noFill/>
                </a:ln>
                <a:solidFill>
                  <a:schemeClr val="bg1"/>
                </a:solidFill>
              </a:rPr>
              <a:t>Nathalie Le Bel Jehenne</a:t>
            </a:r>
          </a:p>
        </p:txBody>
      </p:sp>
      <p:pic>
        <p:nvPicPr>
          <p:cNvPr id="11" name="Image 10"/>
          <p:cNvPicPr>
            <a:picLocks noChangeAspect="1"/>
          </p:cNvPicPr>
          <p:nvPr/>
        </p:nvPicPr>
        <p:blipFill>
          <a:blip r:embed="rId2">
            <a:lum/>
          </a:blip>
          <a:stretch>
            <a:fillRect/>
          </a:stretch>
        </p:blipFill>
        <p:spPr>
          <a:xfrm>
            <a:off x="356689" y="5037669"/>
            <a:ext cx="2540000" cy="1270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lnSpcReduction="10000"/>
          </a:bodyPr>
          <a:lstStyle/>
          <a:p>
            <a:pPr marL="279400" indent="0">
              <a:spcAft>
                <a:spcPts val="600"/>
              </a:spcAft>
              <a:buNone/>
            </a:pPr>
            <a:r>
              <a:rPr lang="fr-FR" b="1" dirty="0">
                <a:solidFill>
                  <a:srgbClr val="FF6719"/>
                </a:solidFill>
              </a:rPr>
              <a:t>Les marges de tête </a:t>
            </a:r>
            <a:r>
              <a:rPr lang="fr-FR" dirty="0"/>
              <a:t>sont souvent inférieures aux </a:t>
            </a:r>
            <a:r>
              <a:rPr lang="fr-FR" b="1" dirty="0">
                <a:solidFill>
                  <a:srgbClr val="FF6719"/>
                </a:solidFill>
              </a:rPr>
              <a:t>marges de pied</a:t>
            </a:r>
          </a:p>
          <a:p>
            <a:pPr marL="279400" indent="0">
              <a:spcAft>
                <a:spcPts val="600"/>
              </a:spcAft>
              <a:buNone/>
            </a:pPr>
            <a:r>
              <a:rPr lang="fr-FR" dirty="0"/>
              <a:t>Dans une double page, les </a:t>
            </a:r>
            <a:r>
              <a:rPr lang="fr-FR" b="1" dirty="0">
                <a:solidFill>
                  <a:srgbClr val="FF6719"/>
                </a:solidFill>
              </a:rPr>
              <a:t>marges intérieures </a:t>
            </a:r>
            <a:r>
              <a:rPr lang="fr-FR" dirty="0"/>
              <a:t>sont plus étroites que les marges extérieures</a:t>
            </a:r>
          </a:p>
          <a:p>
            <a:pPr marL="279400" indent="0">
              <a:spcAft>
                <a:spcPts val="600"/>
              </a:spcAft>
              <a:buNone/>
            </a:pPr>
            <a:r>
              <a:rPr lang="fr-FR" dirty="0"/>
              <a:t>L’espace entre deux colonnes est appelé </a:t>
            </a:r>
            <a:r>
              <a:rPr lang="fr-FR" b="1" dirty="0">
                <a:solidFill>
                  <a:srgbClr val="FF6719"/>
                </a:solidFill>
              </a:rPr>
              <a:t>gouttière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Grille de mise en page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10</a:t>
            </a:fld>
            <a:endParaRPr lang="fr-FR" b="1" dirty="0">
              <a:latin typeface="Century Gothic"/>
              <a:cs typeface="Century Gothic"/>
            </a:endParaRPr>
          </a:p>
        </p:txBody>
      </p:sp>
      <p:grpSp>
        <p:nvGrpSpPr>
          <p:cNvPr id="16" name="Grouper 15"/>
          <p:cNvGrpSpPr/>
          <p:nvPr/>
        </p:nvGrpSpPr>
        <p:grpSpPr>
          <a:xfrm>
            <a:off x="5533768" y="1371600"/>
            <a:ext cx="3461202" cy="5227122"/>
            <a:chOff x="5533768" y="1371600"/>
            <a:chExt cx="3461202" cy="5227122"/>
          </a:xfrm>
        </p:grpSpPr>
        <p:pic>
          <p:nvPicPr>
            <p:cNvPr id="10" name="Image 9"/>
            <p:cNvPicPr>
              <a:picLocks noChangeAspect="1"/>
            </p:cNvPicPr>
            <p:nvPr/>
          </p:nvPicPr>
          <p:blipFill>
            <a:blip r:embed="rId3">
              <a:lum bright="-8000" contrast="26000"/>
            </a:blip>
            <a:srcRect r="51000"/>
            <a:stretch>
              <a:fillRect/>
            </a:stretch>
          </p:blipFill>
          <p:spPr>
            <a:xfrm>
              <a:off x="5533768" y="1371600"/>
              <a:ext cx="3461202" cy="5227122"/>
            </a:xfrm>
            <a:prstGeom prst="rect">
              <a:avLst/>
            </a:prstGeom>
          </p:spPr>
        </p:pic>
        <p:sp>
          <p:nvSpPr>
            <p:cNvPr id="12" name="Rectangle 11"/>
            <p:cNvSpPr/>
            <p:nvPr/>
          </p:nvSpPr>
          <p:spPr>
            <a:xfrm>
              <a:off x="5633757" y="3506343"/>
              <a:ext cx="1649413" cy="31082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Rectangle 12"/>
            <p:cNvSpPr/>
            <p:nvPr/>
          </p:nvSpPr>
          <p:spPr>
            <a:xfrm>
              <a:off x="5633757" y="1545480"/>
              <a:ext cx="1649413" cy="23882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Rectangle 13"/>
            <p:cNvSpPr/>
            <p:nvPr/>
          </p:nvSpPr>
          <p:spPr>
            <a:xfrm>
              <a:off x="7099185" y="4074824"/>
              <a:ext cx="325651" cy="229739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Rectangle 14"/>
            <p:cNvSpPr/>
            <p:nvPr/>
          </p:nvSpPr>
          <p:spPr>
            <a:xfrm>
              <a:off x="6415870" y="4358832"/>
              <a:ext cx="37649" cy="168539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lnSpcReduction="10000"/>
          </a:bodyPr>
          <a:lstStyle/>
          <a:p>
            <a:pPr>
              <a:spcAft>
                <a:spcPts val="600"/>
              </a:spcAft>
            </a:pPr>
            <a:r>
              <a:rPr lang="fr-FR" dirty="0"/>
              <a:t>Si le </a:t>
            </a:r>
            <a:r>
              <a:rPr lang="fr-FR" b="1" dirty="0">
                <a:solidFill>
                  <a:srgbClr val="FF6719"/>
                </a:solidFill>
              </a:rPr>
              <a:t>texte courant </a:t>
            </a:r>
            <a:r>
              <a:rPr lang="fr-FR" dirty="0"/>
              <a:t>est long, il convient de le disposer en </a:t>
            </a:r>
            <a:r>
              <a:rPr lang="fr-FR" b="1" dirty="0"/>
              <a:t>colonnes</a:t>
            </a:r>
          </a:p>
          <a:p>
            <a:pPr>
              <a:spcAft>
                <a:spcPts val="600"/>
              </a:spcAft>
            </a:pPr>
            <a:r>
              <a:rPr lang="fr-FR" dirty="0"/>
              <a:t>En effet la </a:t>
            </a:r>
            <a:r>
              <a:rPr lang="fr-FR" b="1" dirty="0"/>
              <a:t>lectures de lignes longues</a:t>
            </a:r>
            <a:r>
              <a:rPr lang="fr-FR" dirty="0"/>
              <a:t> en petit corps est </a:t>
            </a:r>
            <a:r>
              <a:rPr lang="fr-FR" b="1" dirty="0">
                <a:solidFill>
                  <a:srgbClr val="FF6719"/>
                </a:solidFill>
              </a:rPr>
              <a:t>fastidieuse et monotone</a:t>
            </a:r>
          </a:p>
          <a:p>
            <a:pPr>
              <a:spcAft>
                <a:spcPts val="600"/>
              </a:spcAft>
            </a:pPr>
            <a:r>
              <a:rPr lang="fr-FR" dirty="0"/>
              <a:t>La </a:t>
            </a:r>
            <a:r>
              <a:rPr lang="fr-FR" b="1" dirty="0"/>
              <a:t>largeur</a:t>
            </a:r>
            <a:r>
              <a:rPr lang="fr-FR" dirty="0"/>
              <a:t> et le </a:t>
            </a:r>
            <a:r>
              <a:rPr lang="fr-FR" b="1" dirty="0"/>
              <a:t>nombre </a:t>
            </a:r>
            <a:r>
              <a:rPr lang="fr-FR" dirty="0"/>
              <a:t>des colonnes est calculée en fonction de la largeur de page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Grille de mise en page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11</a:t>
            </a:fld>
            <a:endParaRPr lang="fr-FR" b="1" dirty="0">
              <a:latin typeface="Century Gothic"/>
              <a:cs typeface="Century Gothic"/>
            </a:endParaRPr>
          </a:p>
        </p:txBody>
      </p:sp>
      <p:pic>
        <p:nvPicPr>
          <p:cNvPr id="11" name="Image 10"/>
          <p:cNvPicPr>
            <a:picLocks noChangeAspect="1"/>
          </p:cNvPicPr>
          <p:nvPr/>
        </p:nvPicPr>
        <p:blipFill>
          <a:blip r:embed="rId3">
            <a:lum bright="-16000" contrast="38000"/>
          </a:blip>
          <a:srcRect l="50250"/>
          <a:stretch>
            <a:fillRect/>
          </a:stretch>
        </p:blipFill>
        <p:spPr>
          <a:xfrm>
            <a:off x="5511543" y="1371600"/>
            <a:ext cx="3568957" cy="53086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7" y="2044700"/>
            <a:ext cx="6447333" cy="853735"/>
          </a:xfrm>
        </p:spPr>
        <p:txBody>
          <a:bodyPr>
            <a:normAutofit/>
          </a:bodyPr>
          <a:lstStyle/>
          <a:p>
            <a:pPr>
              <a:spcAft>
                <a:spcPts val="600"/>
              </a:spcAft>
            </a:pPr>
            <a:r>
              <a:rPr lang="fr-FR" b="1"/>
              <a:t>Proportions de la règle d'or </a:t>
            </a:r>
            <a:r>
              <a:rPr lang="fr-FR"/>
              <a:t>pour un format traditionnel A4 :</a:t>
            </a:r>
            <a:endParaRPr lang="fr-FR" dirty="0"/>
          </a:p>
        </p:txBody>
      </p:sp>
      <p:sp>
        <p:nvSpPr>
          <p:cNvPr id="4" name="Rectangle 3"/>
          <p:cNvSpPr/>
          <p:nvPr/>
        </p:nvSpPr>
        <p:spPr>
          <a:xfrm>
            <a:off x="0" y="3254644"/>
            <a:ext cx="9144000" cy="360335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Grille de mise en page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12</a:t>
            </a:fld>
            <a:endParaRPr lang="fr-FR" b="1" dirty="0">
              <a:latin typeface="Century Gothic"/>
              <a:cs typeface="Century Gothic"/>
            </a:endParaRPr>
          </a:p>
        </p:txBody>
      </p:sp>
      <p:grpSp>
        <p:nvGrpSpPr>
          <p:cNvPr id="5" name="Grouper 12"/>
          <p:cNvGrpSpPr/>
          <p:nvPr/>
        </p:nvGrpSpPr>
        <p:grpSpPr>
          <a:xfrm>
            <a:off x="422824" y="4227482"/>
            <a:ext cx="8375417" cy="1898681"/>
            <a:chOff x="419717" y="3801297"/>
            <a:chExt cx="10705600" cy="2426926"/>
          </a:xfrm>
          <a:effectLst>
            <a:outerShdw blurRad="50800" dist="38100" dir="2700000">
              <a:srgbClr val="000000">
                <a:alpha val="43000"/>
              </a:srgbClr>
            </a:outerShdw>
          </a:effectLst>
        </p:grpSpPr>
        <p:pic>
          <p:nvPicPr>
            <p:cNvPr id="10" name="Image 9"/>
            <p:cNvPicPr>
              <a:picLocks noChangeAspect="1"/>
            </p:cNvPicPr>
            <p:nvPr/>
          </p:nvPicPr>
          <p:blipFill>
            <a:blip r:embed="rId3"/>
            <a:stretch>
              <a:fillRect/>
            </a:stretch>
          </p:blipFill>
          <p:spPr>
            <a:xfrm>
              <a:off x="419717" y="3801297"/>
              <a:ext cx="3436219" cy="2426926"/>
            </a:xfrm>
            <a:prstGeom prst="rect">
              <a:avLst/>
            </a:prstGeom>
            <a:ln>
              <a:solidFill>
                <a:schemeClr val="bg1"/>
              </a:solidFill>
            </a:ln>
          </p:spPr>
        </p:pic>
        <p:pic>
          <p:nvPicPr>
            <p:cNvPr id="11" name="Image 10"/>
            <p:cNvPicPr>
              <a:picLocks noChangeAspect="1"/>
            </p:cNvPicPr>
            <p:nvPr/>
          </p:nvPicPr>
          <p:blipFill>
            <a:blip r:embed="rId4"/>
            <a:stretch>
              <a:fillRect/>
            </a:stretch>
          </p:blipFill>
          <p:spPr>
            <a:xfrm>
              <a:off x="4054407" y="3801297"/>
              <a:ext cx="3436219" cy="2426926"/>
            </a:xfrm>
            <a:prstGeom prst="rect">
              <a:avLst/>
            </a:prstGeom>
            <a:ln>
              <a:solidFill>
                <a:srgbClr val="000000"/>
              </a:solidFill>
            </a:ln>
          </p:spPr>
        </p:pic>
        <p:pic>
          <p:nvPicPr>
            <p:cNvPr id="12" name="Image 11"/>
            <p:cNvPicPr>
              <a:picLocks noChangeAspect="1"/>
            </p:cNvPicPr>
            <p:nvPr/>
          </p:nvPicPr>
          <p:blipFill>
            <a:blip r:embed="rId5"/>
            <a:stretch>
              <a:fillRect/>
            </a:stretch>
          </p:blipFill>
          <p:spPr>
            <a:xfrm>
              <a:off x="7689098" y="3801297"/>
              <a:ext cx="3436219" cy="2426926"/>
            </a:xfrm>
            <a:prstGeom prst="rect">
              <a:avLst/>
            </a:prstGeom>
            <a:ln>
              <a:solidFill>
                <a:srgbClr val="000000"/>
              </a:solidFill>
            </a:ln>
          </p:spPr>
        </p:pic>
      </p:grpSp>
      <p:sp>
        <p:nvSpPr>
          <p:cNvPr id="14" name="ZoneTexte 13"/>
          <p:cNvSpPr txBox="1"/>
          <p:nvPr/>
        </p:nvSpPr>
        <p:spPr>
          <a:xfrm>
            <a:off x="422824" y="3581151"/>
            <a:ext cx="2688291" cy="353943"/>
          </a:xfrm>
          <a:prstGeom prst="rect">
            <a:avLst/>
          </a:prstGeom>
          <a:noFill/>
        </p:spPr>
        <p:txBody>
          <a:bodyPr wrap="square" rtlCol="0">
            <a:spAutoFit/>
          </a:bodyPr>
          <a:lstStyle/>
          <a:p>
            <a:r>
              <a:rPr lang="fr-FR" sz="1700" b="1">
                <a:solidFill>
                  <a:schemeClr val="bg2"/>
                </a:solidFill>
              </a:rPr>
              <a:t>Texte sur 5:8 de la page</a:t>
            </a:r>
          </a:p>
        </p:txBody>
      </p:sp>
      <p:sp>
        <p:nvSpPr>
          <p:cNvPr id="15" name="ZoneTexte 14"/>
          <p:cNvSpPr txBox="1"/>
          <p:nvPr/>
        </p:nvSpPr>
        <p:spPr>
          <a:xfrm>
            <a:off x="3266387" y="3581151"/>
            <a:ext cx="2688291" cy="353943"/>
          </a:xfrm>
          <a:prstGeom prst="rect">
            <a:avLst/>
          </a:prstGeom>
          <a:noFill/>
        </p:spPr>
        <p:txBody>
          <a:bodyPr wrap="square" rtlCol="0">
            <a:spAutoFit/>
          </a:bodyPr>
          <a:lstStyle/>
          <a:p>
            <a:r>
              <a:rPr lang="fr-FR" sz="1700" b="1">
                <a:solidFill>
                  <a:schemeClr val="bg2"/>
                </a:solidFill>
              </a:rPr>
              <a:t>Texte sur 2:3 de la page</a:t>
            </a:r>
          </a:p>
        </p:txBody>
      </p:sp>
      <p:sp>
        <p:nvSpPr>
          <p:cNvPr id="16" name="ZoneTexte 15"/>
          <p:cNvSpPr txBox="1"/>
          <p:nvPr/>
        </p:nvSpPr>
        <p:spPr>
          <a:xfrm>
            <a:off x="6091544" y="3581151"/>
            <a:ext cx="2688291" cy="353943"/>
          </a:xfrm>
          <a:prstGeom prst="rect">
            <a:avLst/>
          </a:prstGeom>
          <a:noFill/>
        </p:spPr>
        <p:txBody>
          <a:bodyPr wrap="square" rtlCol="0">
            <a:spAutoFit/>
          </a:bodyPr>
          <a:lstStyle/>
          <a:p>
            <a:r>
              <a:rPr lang="fr-FR" sz="1700" b="1">
                <a:solidFill>
                  <a:schemeClr val="bg2"/>
                </a:solidFill>
              </a:rPr>
              <a:t>Texte sur 3:4 de la page</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7" name="Image 16"/>
          <p:cNvPicPr>
            <a:picLocks noChangeAspect="1"/>
          </p:cNvPicPr>
          <p:nvPr/>
        </p:nvPicPr>
        <p:blipFill>
          <a:blip r:embed="rId3"/>
          <a:stretch>
            <a:fillRect/>
          </a:stretch>
        </p:blipFill>
        <p:spPr>
          <a:xfrm>
            <a:off x="3855936" y="-74251"/>
            <a:ext cx="5288064" cy="6932251"/>
          </a:xfrm>
          <a:prstGeom prst="rect">
            <a:avLst/>
          </a:prstGeom>
        </p:spPr>
      </p:pic>
      <p:sp>
        <p:nvSpPr>
          <p:cNvPr id="3" name="Espace réservé du contenu 2"/>
          <p:cNvSpPr>
            <a:spLocks noGrp="1"/>
          </p:cNvSpPr>
          <p:nvPr>
            <p:ph idx="1"/>
          </p:nvPr>
        </p:nvSpPr>
        <p:spPr>
          <a:xfrm>
            <a:off x="988357" y="2044699"/>
            <a:ext cx="2867579" cy="3178865"/>
          </a:xfrm>
        </p:spPr>
        <p:txBody>
          <a:bodyPr>
            <a:normAutofit/>
          </a:bodyPr>
          <a:lstStyle/>
          <a:p>
            <a:pPr>
              <a:spcAft>
                <a:spcPts val="600"/>
              </a:spcAft>
            </a:pPr>
            <a:r>
              <a:rPr lang="fr-FR"/>
              <a:t>En réalité, comme pour le reste, </a:t>
            </a:r>
            <a:r>
              <a:rPr lang="fr-FR" b="1"/>
              <a:t>les règles sont faites pour </a:t>
            </a:r>
            <a:r>
              <a:rPr lang="fr-FR" b="1"/>
              <a:t>être transgressées</a:t>
            </a:r>
            <a:r>
              <a:rPr lang="fr-FR"/>
              <a:t>…</a:t>
            </a:r>
            <a:endParaRPr lang="fr-FR" dirty="0"/>
          </a:p>
        </p:txBody>
      </p:sp>
      <p:sp>
        <p:nvSpPr>
          <p:cNvPr id="2" name="Titre 1"/>
          <p:cNvSpPr>
            <a:spLocks noGrp="1"/>
          </p:cNvSpPr>
          <p:nvPr>
            <p:ph type="title"/>
          </p:nvPr>
        </p:nvSpPr>
        <p:spPr/>
        <p:txBody>
          <a:bodyPr/>
          <a:lstStyle/>
          <a:p>
            <a:pPr algn="l"/>
            <a:r>
              <a:rPr lang="fr-FR" dirty="0"/>
              <a:t>Grille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13</a:t>
            </a:fld>
            <a:endParaRPr lang="fr-FR" b="1" dirty="0">
              <a:latin typeface="Century Gothic"/>
              <a:cs typeface="Century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3" name="Image 12"/>
          <p:cNvPicPr>
            <a:picLocks noChangeAspect="1"/>
          </p:cNvPicPr>
          <p:nvPr/>
        </p:nvPicPr>
        <p:blipFill>
          <a:blip r:embed="rId3"/>
          <a:srcRect l="7654" t="2689" r="8359" b="7876"/>
          <a:stretch>
            <a:fillRect/>
          </a:stretch>
        </p:blipFill>
        <p:spPr>
          <a:xfrm>
            <a:off x="5375282" y="0"/>
            <a:ext cx="3768718" cy="6858000"/>
          </a:xfrm>
          <a:prstGeom prst="rect">
            <a:avLst/>
          </a:prstGeom>
        </p:spPr>
      </p:pic>
      <p:sp>
        <p:nvSpPr>
          <p:cNvPr id="2" name="Titre 1"/>
          <p:cNvSpPr>
            <a:spLocks noGrp="1"/>
          </p:cNvSpPr>
          <p:nvPr>
            <p:ph type="title"/>
          </p:nvPr>
        </p:nvSpPr>
        <p:spPr>
          <a:xfrm>
            <a:off x="612775" y="2131962"/>
            <a:ext cx="7918450" cy="1787467"/>
          </a:xfrm>
        </p:spPr>
        <p:txBody>
          <a:bodyPr/>
          <a:lstStyle/>
          <a:p>
            <a:pPr algn="l"/>
            <a:r>
              <a:rPr lang="fr-FR" b="1" dirty="0"/>
              <a:t>Lisibilité</a:t>
            </a:r>
            <a:br>
              <a:rPr lang="fr-FR" b="1" dirty="0"/>
            </a:br>
            <a:endParaRPr lang="fr-FR" b="1" dirty="0"/>
          </a:p>
        </p:txBody>
      </p:sp>
      <p:sp>
        <p:nvSpPr>
          <p:cNvPr id="9"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0"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14</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Dans nos langues occidentales la lecture se fait </a:t>
            </a:r>
            <a:r>
              <a:rPr lang="fr-FR" b="1" dirty="0">
                <a:solidFill>
                  <a:schemeClr val="accent1"/>
                </a:solidFill>
              </a:rPr>
              <a:t>de gauche à droite</a:t>
            </a:r>
            <a:r>
              <a:rPr lang="fr-FR" dirty="0"/>
              <a:t>, et de </a:t>
            </a:r>
            <a:r>
              <a:rPr lang="fr-FR" b="1" dirty="0">
                <a:solidFill>
                  <a:schemeClr val="accent1"/>
                </a:solidFill>
              </a:rPr>
              <a:t>haut en bas</a:t>
            </a:r>
          </a:p>
          <a:p>
            <a:pPr lvl="1">
              <a:spcAft>
                <a:spcPts val="600"/>
              </a:spcAft>
            </a:pPr>
            <a:r>
              <a:rPr lang="fr-FR" dirty="0"/>
              <a:t>par conséquent le texte qui </a:t>
            </a:r>
            <a:r>
              <a:rPr lang="fr-FR" b="1" dirty="0"/>
              <a:t>sera lu en premier </a:t>
            </a:r>
            <a:r>
              <a:rPr lang="fr-FR" dirty="0"/>
              <a:t>sera celui situé en </a:t>
            </a:r>
            <a:r>
              <a:rPr lang="fr-FR" b="1" dirty="0"/>
              <a:t>haut à gauche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Sens de lecture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15</a:t>
            </a:fld>
            <a:endParaRPr lang="fr-FR" b="1" dirty="0">
              <a:latin typeface="Century Gothic"/>
              <a:cs typeface="Century Gothic"/>
            </a:endParaRPr>
          </a:p>
        </p:txBody>
      </p:sp>
      <p:pic>
        <p:nvPicPr>
          <p:cNvPr id="10" name="Image 9"/>
          <p:cNvPicPr>
            <a:picLocks noChangeAspect="1"/>
          </p:cNvPicPr>
          <p:nvPr/>
        </p:nvPicPr>
        <p:blipFill>
          <a:blip r:embed="rId3"/>
          <a:stretch>
            <a:fillRect/>
          </a:stretch>
        </p:blipFill>
        <p:spPr>
          <a:xfrm>
            <a:off x="5375282" y="1643063"/>
            <a:ext cx="3768718" cy="415044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mais on peut, en jouant sur le </a:t>
            </a:r>
            <a:r>
              <a:rPr lang="fr-FR" b="1" dirty="0"/>
              <a:t>corps du texte, </a:t>
            </a:r>
            <a:br>
              <a:rPr lang="fr-FR" b="1" dirty="0"/>
            </a:br>
            <a:r>
              <a:rPr lang="fr-FR" b="1" dirty="0"/>
              <a:t>forcer </a:t>
            </a:r>
            <a:r>
              <a:rPr lang="fr-FR" dirty="0"/>
              <a:t>le lecteur à commencer sa lecture à un autre endroit</a:t>
            </a:r>
          </a:p>
          <a:p>
            <a:pPr>
              <a:spcAft>
                <a:spcPts val="600"/>
              </a:spcAft>
            </a:pPr>
            <a:r>
              <a:rPr lang="fr-FR" dirty="0"/>
              <a:t>Mais il faut veiller à ne pas </a:t>
            </a:r>
            <a:r>
              <a:rPr lang="fr-FR" b="1" dirty="0"/>
              <a:t>égarer </a:t>
            </a:r>
            <a:r>
              <a:rPr lang="fr-FR" dirty="0"/>
              <a:t>le lecteur dans un labyrinthe en ménageant une </a:t>
            </a:r>
            <a:r>
              <a:rPr lang="fr-FR" b="1" dirty="0">
                <a:solidFill>
                  <a:srgbClr val="FF6719"/>
                </a:solidFill>
              </a:rPr>
              <a:t>porte d’entrée </a:t>
            </a:r>
            <a:r>
              <a:rPr lang="fr-FR" dirty="0"/>
              <a:t>pour guider son regard</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Sens de lecture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16</a:t>
            </a:fld>
            <a:endParaRPr lang="fr-FR" b="1" dirty="0">
              <a:latin typeface="Century Gothic"/>
              <a:cs typeface="Century Gothic"/>
            </a:endParaRPr>
          </a:p>
        </p:txBody>
      </p:sp>
      <p:pic>
        <p:nvPicPr>
          <p:cNvPr id="11" name="Image 10"/>
          <p:cNvPicPr>
            <a:picLocks noChangeAspect="1"/>
          </p:cNvPicPr>
          <p:nvPr/>
        </p:nvPicPr>
        <p:blipFill>
          <a:blip r:embed="rId3"/>
          <a:stretch>
            <a:fillRect/>
          </a:stretch>
        </p:blipFill>
        <p:spPr>
          <a:xfrm>
            <a:off x="5375282" y="2044700"/>
            <a:ext cx="3746500" cy="360045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b="1" dirty="0"/>
              <a:t>Exemple</a:t>
            </a:r>
            <a:r>
              <a:rPr lang="fr-FR" dirty="0"/>
              <a:t>, dans une </a:t>
            </a:r>
            <a:r>
              <a:rPr lang="fr-FR" b="1" dirty="0">
                <a:solidFill>
                  <a:srgbClr val="FF6719"/>
                </a:solidFill>
              </a:rPr>
              <a:t>page A4 </a:t>
            </a:r>
            <a:r>
              <a:rPr lang="fr-FR" dirty="0"/>
              <a:t>(21cm de large), il faut prévoir </a:t>
            </a:r>
          </a:p>
          <a:p>
            <a:pPr lvl="1">
              <a:spcAft>
                <a:spcPts val="600"/>
              </a:spcAft>
            </a:pPr>
            <a:r>
              <a:rPr lang="fr-FR" dirty="0"/>
              <a:t>Des </a:t>
            </a:r>
            <a:r>
              <a:rPr lang="fr-FR" b="1" dirty="0"/>
              <a:t>marges latérales</a:t>
            </a:r>
          </a:p>
          <a:p>
            <a:pPr lvl="1">
              <a:spcAft>
                <a:spcPts val="600"/>
              </a:spcAft>
            </a:pPr>
            <a:r>
              <a:rPr lang="fr-FR" dirty="0"/>
              <a:t>Des marges de </a:t>
            </a:r>
            <a:r>
              <a:rPr lang="fr-FR" b="1" dirty="0"/>
              <a:t>tête </a:t>
            </a:r>
            <a:r>
              <a:rPr lang="fr-FR" dirty="0"/>
              <a:t>et de </a:t>
            </a:r>
            <a:r>
              <a:rPr lang="fr-FR" b="1" dirty="0"/>
              <a:t>pied</a:t>
            </a:r>
          </a:p>
          <a:p>
            <a:pPr lvl="1">
              <a:spcAft>
                <a:spcPts val="600"/>
              </a:spcAft>
            </a:pPr>
            <a:r>
              <a:rPr lang="fr-FR" dirty="0"/>
              <a:t>Dans l’espace restant on ne peut y placer que </a:t>
            </a:r>
            <a:r>
              <a:rPr lang="fr-FR" b="1" dirty="0"/>
              <a:t>1, 2 ou 3 colonnes maxi</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17</a:t>
            </a:fld>
            <a:endParaRPr lang="fr-FR" b="1" dirty="0">
              <a:latin typeface="Century Gothic"/>
              <a:cs typeface="Century Gothic"/>
            </a:endParaRPr>
          </a:p>
        </p:txBody>
      </p:sp>
      <p:pic>
        <p:nvPicPr>
          <p:cNvPr id="13" name="Image 12"/>
          <p:cNvPicPr>
            <a:picLocks noChangeAspect="1"/>
          </p:cNvPicPr>
          <p:nvPr/>
        </p:nvPicPr>
        <p:blipFill>
          <a:blip r:embed="rId3"/>
          <a:srcRect b="56122"/>
          <a:stretch>
            <a:fillRect/>
          </a:stretch>
        </p:blipFill>
        <p:spPr>
          <a:xfrm>
            <a:off x="5467800" y="2044700"/>
            <a:ext cx="3600000" cy="2218416"/>
          </a:xfrm>
          <a:prstGeom prst="rect">
            <a:avLst/>
          </a:prstGeom>
          <a:effectLst>
            <a:outerShdw blurRad="50800" dist="38100" dir="2700000">
              <a:srgbClr val="000000">
                <a:alpha val="43000"/>
              </a:srgbClr>
            </a:outerShdw>
          </a:effectLst>
        </p:spPr>
      </p:pic>
      <p:pic>
        <p:nvPicPr>
          <p:cNvPr id="14" name="Image 13"/>
          <p:cNvPicPr>
            <a:picLocks noChangeAspect="1"/>
          </p:cNvPicPr>
          <p:nvPr/>
        </p:nvPicPr>
        <p:blipFill>
          <a:blip r:embed="rId4"/>
          <a:srcRect b="58227"/>
          <a:stretch>
            <a:fillRect/>
          </a:stretch>
        </p:blipFill>
        <p:spPr>
          <a:xfrm>
            <a:off x="5451482" y="4482856"/>
            <a:ext cx="3600000" cy="2115866"/>
          </a:xfrm>
          <a:prstGeom prst="rect">
            <a:avLst/>
          </a:prstGeom>
          <a:effectLst>
            <a:outerShdw blurRad="50800" dist="38100" dir="2700000">
              <a:srgbClr val="000000">
                <a:alpha val="43000"/>
              </a:srgbClr>
            </a:outerShdw>
          </a:effectLst>
        </p:spPr>
      </p:pic>
      <p:sp>
        <p:nvSpPr>
          <p:cNvPr id="2" name="Titre 1"/>
          <p:cNvSpPr>
            <a:spLocks noGrp="1"/>
          </p:cNvSpPr>
          <p:nvPr>
            <p:ph type="title"/>
          </p:nvPr>
        </p:nvSpPr>
        <p:spPr/>
        <p:txBody>
          <a:bodyPr/>
          <a:lstStyle/>
          <a:p>
            <a:pPr algn="l"/>
            <a:r>
              <a:rPr lang="fr-FR" dirty="0"/>
              <a:t>Grille de mise en page</a:t>
            </a:r>
            <a:endParaRPr lang="fr-FR" b="1" dirty="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Au delà, dans ce format de page, le texte, </a:t>
            </a:r>
            <a:r>
              <a:rPr lang="fr-FR" b="1" dirty="0">
                <a:solidFill>
                  <a:srgbClr val="FF6719"/>
                </a:solidFill>
              </a:rPr>
              <a:t>trop coupé </a:t>
            </a:r>
            <a:r>
              <a:rPr lang="fr-FR" dirty="0"/>
              <a:t>devient </a:t>
            </a:r>
            <a:r>
              <a:rPr lang="fr-FR" b="1" dirty="0"/>
              <a:t>moins lisible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Grille de mise en page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18</a:t>
            </a:fld>
            <a:endParaRPr lang="fr-FR" b="1" dirty="0">
              <a:latin typeface="Century Gothic"/>
              <a:cs typeface="Century Gothic"/>
            </a:endParaRPr>
          </a:p>
        </p:txBody>
      </p:sp>
      <p:pic>
        <p:nvPicPr>
          <p:cNvPr id="11" name="Image 10"/>
          <p:cNvPicPr>
            <a:picLocks noChangeAspect="1"/>
          </p:cNvPicPr>
          <p:nvPr/>
        </p:nvPicPr>
        <p:blipFill>
          <a:blip r:embed="rId3"/>
          <a:stretch>
            <a:fillRect/>
          </a:stretch>
        </p:blipFill>
        <p:spPr>
          <a:xfrm>
            <a:off x="5375282" y="2950411"/>
            <a:ext cx="3746500" cy="1545517"/>
          </a:xfrm>
          <a:prstGeom prst="rect">
            <a:avLst/>
          </a:prstGeom>
        </p:spPr>
      </p:pic>
      <p:pic>
        <p:nvPicPr>
          <p:cNvPr id="12" name="Image 11"/>
          <p:cNvPicPr>
            <a:picLocks noChangeAspect="1"/>
          </p:cNvPicPr>
          <p:nvPr/>
        </p:nvPicPr>
        <p:blipFill>
          <a:blip r:embed="rId4"/>
          <a:stretch>
            <a:fillRect/>
          </a:stretch>
        </p:blipFill>
        <p:spPr>
          <a:xfrm>
            <a:off x="7407282" y="1270950"/>
            <a:ext cx="1714500" cy="161523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b="1" dirty="0">
                <a:solidFill>
                  <a:srgbClr val="FF6719"/>
                </a:solidFill>
              </a:rPr>
              <a:t>Le titre </a:t>
            </a:r>
            <a:r>
              <a:rPr lang="fr-FR" dirty="0"/>
              <a:t>est évidemment un </a:t>
            </a:r>
            <a:r>
              <a:rPr lang="fr-FR" b="1" dirty="0"/>
              <a:t>élément clé </a:t>
            </a:r>
            <a:r>
              <a:rPr lang="fr-FR" dirty="0"/>
              <a:t>qu’il s’agit de faire ressortir au mieux</a:t>
            </a:r>
          </a:p>
          <a:p>
            <a:pPr lvl="1">
              <a:spcAft>
                <a:spcPts val="600"/>
              </a:spcAft>
            </a:pPr>
            <a:r>
              <a:rPr lang="fr-FR" dirty="0"/>
              <a:t>Pour cela on peut donner au corps du titre une </a:t>
            </a:r>
            <a:r>
              <a:rPr lang="fr-FR" b="1" dirty="0"/>
              <a:t>valeur élevée</a:t>
            </a:r>
          </a:p>
          <a:p>
            <a:pPr lvl="1">
              <a:spcAft>
                <a:spcPts val="600"/>
              </a:spcAft>
            </a:pPr>
            <a:r>
              <a:rPr lang="fr-FR" dirty="0"/>
              <a:t>Mais d’autres procédés sont aussi efficaces et plus </a:t>
            </a:r>
            <a:r>
              <a:rPr lang="fr-FR" b="1" dirty="0"/>
              <a:t>élégants</a:t>
            </a:r>
          </a:p>
          <a:p>
            <a:pPr lvl="1">
              <a:spcAft>
                <a:spcPts val="600"/>
              </a:spcAft>
            </a:pPr>
            <a:r>
              <a:rPr lang="fr-FR" dirty="0"/>
              <a:t>Comme </a:t>
            </a:r>
            <a:r>
              <a:rPr lang="fr-FR" b="1" dirty="0"/>
              <a:t>créer de l’espace </a:t>
            </a:r>
            <a:r>
              <a:rPr lang="fr-FR" dirty="0"/>
              <a:t>autour du titre par exemple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Les corps</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19</a:t>
            </a:fld>
            <a:endParaRPr lang="fr-FR" b="1" dirty="0">
              <a:latin typeface="Century Gothic"/>
              <a:cs typeface="Century Gothic"/>
            </a:endParaRPr>
          </a:p>
        </p:txBody>
      </p:sp>
      <p:pic>
        <p:nvPicPr>
          <p:cNvPr id="14" name="Image 13"/>
          <p:cNvPicPr>
            <a:picLocks noChangeAspect="1"/>
          </p:cNvPicPr>
          <p:nvPr/>
        </p:nvPicPr>
        <p:blipFill>
          <a:blip r:embed="rId3"/>
          <a:srcRect r="50300" b="35383"/>
          <a:stretch>
            <a:fillRect/>
          </a:stretch>
        </p:blipFill>
        <p:spPr>
          <a:xfrm>
            <a:off x="5760537" y="3655011"/>
            <a:ext cx="3005004" cy="2740874"/>
          </a:xfrm>
          <a:prstGeom prst="rect">
            <a:avLst/>
          </a:prstGeom>
          <a:ln>
            <a:noFill/>
          </a:ln>
          <a:effectLst>
            <a:outerShdw blurRad="50800" dist="63500" dir="13860000">
              <a:srgbClr val="000000">
                <a:alpha val="43000"/>
              </a:srgbClr>
            </a:outerShdw>
          </a:effectLst>
        </p:spPr>
      </p:pic>
      <p:pic>
        <p:nvPicPr>
          <p:cNvPr id="17" name="Image 16"/>
          <p:cNvPicPr>
            <a:picLocks noChangeAspect="1"/>
          </p:cNvPicPr>
          <p:nvPr/>
        </p:nvPicPr>
        <p:blipFill>
          <a:blip r:embed="rId4"/>
          <a:stretch>
            <a:fillRect/>
          </a:stretch>
        </p:blipFill>
        <p:spPr>
          <a:xfrm>
            <a:off x="5760537" y="687207"/>
            <a:ext cx="3008612" cy="2556098"/>
          </a:xfrm>
          <a:prstGeom prst="rect">
            <a:avLst/>
          </a:prstGeom>
          <a:effectLst>
            <a:outerShdw blurRad="50800" dist="38100" dir="13500000">
              <a:srgbClr val="000000">
                <a:alpha val="43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4" name="Image 13"/>
          <p:cNvPicPr>
            <a:picLocks noChangeAspect="1"/>
          </p:cNvPicPr>
          <p:nvPr/>
        </p:nvPicPr>
        <p:blipFill>
          <a:blip r:embed="rId2"/>
          <a:srcRect b="20370"/>
          <a:stretch>
            <a:fillRect/>
          </a:stretch>
        </p:blipFill>
        <p:spPr>
          <a:xfrm rot="16200000">
            <a:off x="3830642" y="1544640"/>
            <a:ext cx="6858000" cy="3768719"/>
          </a:xfrm>
          <a:prstGeom prst="rect">
            <a:avLst/>
          </a:prstGeom>
        </p:spPr>
      </p:pic>
      <p:sp>
        <p:nvSpPr>
          <p:cNvPr id="2" name="Titre 1"/>
          <p:cNvSpPr>
            <a:spLocks noGrp="1"/>
          </p:cNvSpPr>
          <p:nvPr>
            <p:ph type="title"/>
          </p:nvPr>
        </p:nvSpPr>
        <p:spPr>
          <a:xfrm>
            <a:off x="612775" y="3362632"/>
            <a:ext cx="7918450" cy="788894"/>
          </a:xfrm>
        </p:spPr>
        <p:txBody>
          <a:bodyPr/>
          <a:lstStyle/>
          <a:p>
            <a:pPr algn="l"/>
            <a:r>
              <a:rPr lang="fr-FR" b="1" dirty="0"/>
              <a:t>Introduction</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lnSpcReduction="10000"/>
          </a:bodyPr>
          <a:lstStyle/>
          <a:p>
            <a:pPr>
              <a:spcAft>
                <a:spcPts val="600"/>
              </a:spcAft>
            </a:pPr>
            <a:r>
              <a:rPr lang="fr-FR" dirty="0"/>
              <a:t>Il arrive souvent qu’on ait besoin d’une typographie intermédiaire, pour les </a:t>
            </a:r>
            <a:r>
              <a:rPr lang="fr-FR" b="1" dirty="0">
                <a:solidFill>
                  <a:srgbClr val="FF6719"/>
                </a:solidFill>
              </a:rPr>
              <a:t>intertitres</a:t>
            </a:r>
            <a:r>
              <a:rPr lang="fr-FR" dirty="0"/>
              <a:t> par exemple</a:t>
            </a:r>
          </a:p>
          <a:p>
            <a:pPr lvl="1">
              <a:spcAft>
                <a:spcPts val="600"/>
              </a:spcAft>
            </a:pPr>
            <a:r>
              <a:rPr lang="fr-FR" b="1" dirty="0"/>
              <a:t>Le corps et le style</a:t>
            </a:r>
            <a:br>
              <a:rPr lang="fr-FR" b="1" dirty="0"/>
            </a:br>
            <a:r>
              <a:rPr lang="fr-FR" dirty="0"/>
              <a:t>de ces intertitres </a:t>
            </a:r>
            <a:br>
              <a:rPr lang="fr-FR" dirty="0"/>
            </a:br>
            <a:r>
              <a:rPr lang="fr-FR" dirty="0"/>
              <a:t>(chapeaux ou sous titres) sera choisi en fonction de la quantité de texte</a:t>
            </a:r>
          </a:p>
          <a:p>
            <a:pPr lvl="1">
              <a:spcAft>
                <a:spcPts val="600"/>
              </a:spcAft>
            </a:pPr>
            <a:r>
              <a:rPr lang="fr-FR" dirty="0"/>
              <a:t>dans un corps </a:t>
            </a:r>
            <a:r>
              <a:rPr lang="fr-FR" b="1" dirty="0"/>
              <a:t>moyen</a:t>
            </a:r>
            <a:r>
              <a:rPr lang="fr-FR" dirty="0"/>
              <a:t/>
            </a:r>
            <a:br>
              <a:rPr lang="fr-FR" dirty="0"/>
            </a:br>
            <a:r>
              <a:rPr lang="fr-FR" dirty="0"/>
              <a:t>(de 16 à 24 selon la quantité de texte)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Les corps</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20</a:t>
            </a:fld>
            <a:endParaRPr lang="fr-FR" b="1" dirty="0">
              <a:latin typeface="Century Gothic"/>
              <a:cs typeface="Century Gothic"/>
            </a:endParaRPr>
          </a:p>
        </p:txBody>
      </p:sp>
      <p:pic>
        <p:nvPicPr>
          <p:cNvPr id="7" name="Image 6"/>
          <p:cNvPicPr>
            <a:picLocks noChangeAspect="1"/>
          </p:cNvPicPr>
          <p:nvPr/>
        </p:nvPicPr>
        <p:blipFill>
          <a:blip r:embed="rId3"/>
          <a:stretch>
            <a:fillRect/>
          </a:stretch>
        </p:blipFill>
        <p:spPr>
          <a:xfrm>
            <a:off x="5493998" y="990600"/>
            <a:ext cx="3544563" cy="5308600"/>
          </a:xfrm>
          <a:prstGeom prst="rect">
            <a:avLst/>
          </a:prstGeom>
        </p:spPr>
      </p:pic>
      <p:cxnSp>
        <p:nvCxnSpPr>
          <p:cNvPr id="11" name="Connecteur droit avec flèche 10"/>
          <p:cNvCxnSpPr/>
          <p:nvPr/>
        </p:nvCxnSpPr>
        <p:spPr>
          <a:xfrm>
            <a:off x="4876800" y="3124200"/>
            <a:ext cx="1117600" cy="1066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Connecteur droit avec flèche 12"/>
          <p:cNvCxnSpPr/>
          <p:nvPr/>
        </p:nvCxnSpPr>
        <p:spPr>
          <a:xfrm flipV="1">
            <a:off x="4876800" y="1371600"/>
            <a:ext cx="787400" cy="673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lnSpcReduction="10000"/>
          </a:bodyPr>
          <a:lstStyle/>
          <a:p>
            <a:pPr>
              <a:spcAft>
                <a:spcPts val="600"/>
              </a:spcAft>
            </a:pPr>
            <a:r>
              <a:rPr lang="fr-FR" dirty="0"/>
              <a:t>Pour le </a:t>
            </a:r>
            <a:r>
              <a:rPr lang="fr-FR" b="1" dirty="0">
                <a:solidFill>
                  <a:srgbClr val="FF6719"/>
                </a:solidFill>
              </a:rPr>
              <a:t>texte courant</a:t>
            </a:r>
            <a:r>
              <a:rPr lang="fr-FR" dirty="0"/>
              <a:t>, tout est fonction de l’espace disponible et de la quantité de texte par page</a:t>
            </a:r>
            <a:br>
              <a:rPr lang="fr-FR" dirty="0"/>
            </a:br>
            <a:r>
              <a:rPr lang="fr-FR" dirty="0"/>
              <a:t>(ou écran, affiche…)</a:t>
            </a:r>
          </a:p>
          <a:p>
            <a:pPr marL="442913" lvl="1" indent="0">
              <a:spcAft>
                <a:spcPts val="600"/>
              </a:spcAft>
              <a:buNone/>
            </a:pPr>
            <a:r>
              <a:rPr lang="fr-FR" b="1" dirty="0"/>
              <a:t>Ce corps </a:t>
            </a:r>
            <a:r>
              <a:rPr lang="fr-FR" dirty="0"/>
              <a:t>est estimé confortable à partir du </a:t>
            </a:r>
            <a:br>
              <a:rPr lang="fr-FR" dirty="0"/>
            </a:br>
            <a:r>
              <a:rPr lang="fr-FR" b="1" dirty="0">
                <a:solidFill>
                  <a:srgbClr val="FF6719"/>
                </a:solidFill>
              </a:rPr>
              <a:t>corps 9 </a:t>
            </a:r>
            <a:r>
              <a:rPr lang="fr-FR" dirty="0">
                <a:solidFill>
                  <a:srgbClr val="FFFFFF"/>
                </a:solidFill>
              </a:rPr>
              <a:t>(journal)</a:t>
            </a:r>
          </a:p>
          <a:p>
            <a:pPr marL="442913" lvl="1" indent="0">
              <a:spcAft>
                <a:spcPts val="600"/>
              </a:spcAft>
              <a:buNone/>
            </a:pPr>
            <a:r>
              <a:rPr lang="fr-FR" dirty="0"/>
              <a:t>En dessous de cette valeur, il sera difficile à déchiffrer</a:t>
            </a:r>
          </a:p>
          <a:p>
            <a:pPr marL="442913" lvl="1" indent="0">
              <a:spcAft>
                <a:spcPts val="600"/>
              </a:spcAft>
              <a:buNone/>
            </a:pPr>
            <a:r>
              <a:rPr lang="fr-FR" dirty="0"/>
              <a:t>Au dessus du </a:t>
            </a:r>
            <a:r>
              <a:rPr lang="fr-FR" b="1" dirty="0">
                <a:solidFill>
                  <a:srgbClr val="FF6719"/>
                </a:solidFill>
              </a:rPr>
              <a:t>corps 12 </a:t>
            </a:r>
            <a:r>
              <a:rPr lang="fr-FR" dirty="0"/>
              <a:t>il </a:t>
            </a:r>
            <a:r>
              <a:rPr lang="fr-FR" b="1" dirty="0"/>
              <a:t>perdra de son élégance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Les corps</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21</a:t>
            </a:fld>
            <a:endParaRPr lang="fr-FR" b="1" dirty="0">
              <a:latin typeface="Century Gothic"/>
              <a:cs typeface="Century Gothic"/>
            </a:endParaRPr>
          </a:p>
        </p:txBody>
      </p:sp>
      <p:pic>
        <p:nvPicPr>
          <p:cNvPr id="7" name="Image 6"/>
          <p:cNvPicPr>
            <a:picLocks noChangeAspect="1"/>
          </p:cNvPicPr>
          <p:nvPr/>
        </p:nvPicPr>
        <p:blipFill>
          <a:blip r:embed="rId3"/>
          <a:srcRect r="72958" b="29408"/>
          <a:stretch>
            <a:fillRect/>
          </a:stretch>
        </p:blipFill>
        <p:spPr>
          <a:xfrm>
            <a:off x="5375282" y="151013"/>
            <a:ext cx="3768718" cy="6706987"/>
          </a:xfrm>
          <a:prstGeom prst="rect">
            <a:avLst/>
          </a:prstGeom>
        </p:spPr>
      </p:pic>
      <p:sp>
        <p:nvSpPr>
          <p:cNvPr id="14" name="Parenthèse fermante 13"/>
          <p:cNvSpPr/>
          <p:nvPr/>
        </p:nvSpPr>
        <p:spPr>
          <a:xfrm>
            <a:off x="7881048" y="2222684"/>
            <a:ext cx="158755" cy="2211343"/>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5" name="ZoneTexte 14"/>
          <p:cNvSpPr txBox="1"/>
          <p:nvPr/>
        </p:nvSpPr>
        <p:spPr>
          <a:xfrm>
            <a:off x="8028463" y="3197943"/>
            <a:ext cx="1001822" cy="369332"/>
          </a:xfrm>
          <a:prstGeom prst="rect">
            <a:avLst/>
          </a:prstGeom>
          <a:noFill/>
        </p:spPr>
        <p:txBody>
          <a:bodyPr wrap="none" rtlCol="0">
            <a:spAutoFit/>
          </a:bodyPr>
          <a:lstStyle/>
          <a:p>
            <a:r>
              <a:rPr lang="fr-FR" b="1" dirty="0">
                <a:solidFill>
                  <a:srgbClr val="FF6719"/>
                </a:solidFill>
              </a:rPr>
              <a:t>corps 9</a:t>
            </a:r>
            <a:endParaRPr lang="fr-F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Les </a:t>
            </a:r>
            <a:r>
              <a:rPr lang="fr-FR" b="1" dirty="0"/>
              <a:t>textes secondaires</a:t>
            </a:r>
            <a:r>
              <a:rPr lang="fr-FR" dirty="0"/>
              <a:t> les légendes photos, notes de bas de page, mentions légales obligatoires</a:t>
            </a:r>
          </a:p>
          <a:p>
            <a:pPr lvl="1">
              <a:spcAft>
                <a:spcPts val="600"/>
              </a:spcAft>
            </a:pPr>
            <a:r>
              <a:rPr lang="fr-FR" b="1" dirty="0"/>
              <a:t>Le </a:t>
            </a:r>
            <a:r>
              <a:rPr lang="fr-FR" b="1" dirty="0">
                <a:solidFill>
                  <a:srgbClr val="FF6719"/>
                </a:solidFill>
              </a:rPr>
              <a:t>corps 8, 7 et même 6 </a:t>
            </a:r>
            <a:r>
              <a:rPr lang="fr-FR" dirty="0"/>
              <a:t>peuvent convenir</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Les corps</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22</a:t>
            </a:fld>
            <a:endParaRPr lang="fr-FR" b="1" dirty="0">
              <a:latin typeface="Century Gothic"/>
              <a:cs typeface="Century Gothic"/>
            </a:endParaRPr>
          </a:p>
        </p:txBody>
      </p:sp>
      <p:pic>
        <p:nvPicPr>
          <p:cNvPr id="12" name="Image 11"/>
          <p:cNvPicPr>
            <a:picLocks noChangeAspect="1"/>
          </p:cNvPicPr>
          <p:nvPr/>
        </p:nvPicPr>
        <p:blipFill>
          <a:blip r:embed="rId3"/>
          <a:stretch>
            <a:fillRect/>
          </a:stretch>
        </p:blipFill>
        <p:spPr>
          <a:xfrm>
            <a:off x="5479516" y="3628305"/>
            <a:ext cx="3679739" cy="1849023"/>
          </a:xfrm>
          <a:prstGeom prst="rect">
            <a:avLst/>
          </a:prstGeom>
        </p:spPr>
      </p:pic>
      <p:cxnSp>
        <p:nvCxnSpPr>
          <p:cNvPr id="13" name="Connecteur droit avec flèche 12"/>
          <p:cNvCxnSpPr/>
          <p:nvPr/>
        </p:nvCxnSpPr>
        <p:spPr>
          <a:xfrm rot="16200000" flipH="1">
            <a:off x="4576279" y="4009560"/>
            <a:ext cx="1186700" cy="95502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fontScale="92500" lnSpcReduction="20000"/>
          </a:bodyPr>
          <a:lstStyle/>
          <a:p>
            <a:pPr>
              <a:spcAft>
                <a:spcPts val="600"/>
              </a:spcAft>
            </a:pPr>
            <a:r>
              <a:rPr lang="fr-FR" dirty="0"/>
              <a:t>Pour la </a:t>
            </a:r>
            <a:r>
              <a:rPr lang="fr-FR" b="1" dirty="0">
                <a:solidFill>
                  <a:srgbClr val="FF6719"/>
                </a:solidFill>
              </a:rPr>
              <a:t>pagination </a:t>
            </a:r>
            <a:br>
              <a:rPr lang="fr-FR" b="1" dirty="0">
                <a:solidFill>
                  <a:srgbClr val="FF6719"/>
                </a:solidFill>
              </a:rPr>
            </a:br>
            <a:r>
              <a:rPr lang="fr-FR" dirty="0"/>
              <a:t>la norme est, en général</a:t>
            </a:r>
          </a:p>
          <a:p>
            <a:pPr marL="533400" lvl="1" indent="0">
              <a:spcAft>
                <a:spcPts val="600"/>
              </a:spcAft>
              <a:buNone/>
            </a:pPr>
            <a:r>
              <a:rPr lang="fr-FR" dirty="0"/>
              <a:t>Le chiffre est en </a:t>
            </a:r>
            <a:r>
              <a:rPr lang="fr-FR" b="1" dirty="0">
                <a:solidFill>
                  <a:srgbClr val="FF6719"/>
                </a:solidFill>
              </a:rPr>
              <a:t>petit corps</a:t>
            </a:r>
            <a:br>
              <a:rPr lang="fr-FR" b="1" dirty="0">
                <a:solidFill>
                  <a:srgbClr val="FF6719"/>
                </a:solidFill>
              </a:rPr>
            </a:br>
            <a:r>
              <a:rPr lang="fr-FR" dirty="0"/>
              <a:t>(inférieur ou égal au texte courant)</a:t>
            </a:r>
          </a:p>
          <a:p>
            <a:pPr marL="533400" lvl="1" indent="0">
              <a:spcAft>
                <a:spcPts val="600"/>
              </a:spcAft>
              <a:buNone/>
            </a:pPr>
            <a:r>
              <a:rPr lang="fr-FR" b="1" dirty="0"/>
              <a:t>En bas de page</a:t>
            </a:r>
            <a:r>
              <a:rPr lang="fr-FR" dirty="0"/>
              <a:t>, </a:t>
            </a:r>
            <a:br>
              <a:rPr lang="fr-FR" dirty="0"/>
            </a:br>
            <a:r>
              <a:rPr lang="fr-FR" b="1" dirty="0"/>
              <a:t>calé à gauche </a:t>
            </a:r>
            <a:r>
              <a:rPr lang="fr-FR" dirty="0"/>
              <a:t>de la page de gauche </a:t>
            </a:r>
            <a:br>
              <a:rPr lang="fr-FR" dirty="0"/>
            </a:br>
            <a:r>
              <a:rPr lang="fr-FR" b="1" dirty="0"/>
              <a:t>et à droite </a:t>
            </a:r>
            <a:r>
              <a:rPr lang="fr-FR" dirty="0"/>
              <a:t>de la page de droite</a:t>
            </a:r>
          </a:p>
          <a:p>
            <a:pPr marL="533400" lvl="1" indent="0">
              <a:spcAft>
                <a:spcPts val="600"/>
              </a:spcAft>
              <a:buNone/>
            </a:pPr>
            <a:r>
              <a:rPr lang="fr-FR" b="1" dirty="0"/>
              <a:t>Ou centré</a:t>
            </a:r>
          </a:p>
          <a:p>
            <a:pPr marL="533400" lvl="1" indent="0">
              <a:spcAft>
                <a:spcPts val="600"/>
              </a:spcAft>
              <a:buNone/>
            </a:pPr>
            <a:r>
              <a:rPr lang="fr-FR" dirty="0"/>
              <a:t>Un peu de </a:t>
            </a:r>
            <a:r>
              <a:rPr lang="fr-FR" b="1" dirty="0"/>
              <a:t>fantaisie </a:t>
            </a:r>
            <a:r>
              <a:rPr lang="fr-FR" dirty="0"/>
              <a:t>est souvent une façon </a:t>
            </a:r>
            <a:r>
              <a:rPr lang="fr-FR" b="1" dirty="0"/>
              <a:t>d’enrichir </a:t>
            </a:r>
            <a:r>
              <a:rPr lang="fr-FR" dirty="0"/>
              <a:t>la mise en page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Les corps</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23</a:t>
            </a:fld>
            <a:endParaRPr lang="fr-FR" b="1" dirty="0">
              <a:latin typeface="Century Gothic"/>
              <a:cs typeface="Century Gothic"/>
            </a:endParaRPr>
          </a:p>
        </p:txBody>
      </p:sp>
      <p:pic>
        <p:nvPicPr>
          <p:cNvPr id="10" name="Image 9"/>
          <p:cNvPicPr>
            <a:picLocks noChangeAspect="1"/>
          </p:cNvPicPr>
          <p:nvPr/>
        </p:nvPicPr>
        <p:blipFill>
          <a:blip r:embed="rId3"/>
          <a:stretch>
            <a:fillRect/>
          </a:stretch>
        </p:blipFill>
        <p:spPr>
          <a:xfrm>
            <a:off x="5377412" y="2044700"/>
            <a:ext cx="3786787" cy="28448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Pour définir une maquette, nous pouvons partir de </a:t>
            </a:r>
            <a:r>
              <a:rPr lang="fr-FR" b="1" dirty="0"/>
              <a:t>la plus petite taille de caractère du contenu </a:t>
            </a:r>
            <a:r>
              <a:rPr lang="fr-FR" dirty="0"/>
              <a:t>(notes de bas de page, légendes, etc.) </a:t>
            </a:r>
          </a:p>
          <a:p>
            <a:pPr>
              <a:spcAft>
                <a:spcPts val="600"/>
              </a:spcAft>
            </a:pPr>
            <a:r>
              <a:rPr lang="fr-FR" b="1" dirty="0"/>
              <a:t>et augmenter la taille </a:t>
            </a:r>
            <a:r>
              <a:rPr lang="fr-FR" dirty="0"/>
              <a:t>des textes en fonction des différents niveaux en jouant sur la graisse si nécessaire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Les corps</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24</a:t>
            </a:fld>
            <a:endParaRPr lang="fr-FR" b="1" dirty="0">
              <a:latin typeface="Century Gothic"/>
              <a:cs typeface="Century Gothic"/>
            </a:endParaRPr>
          </a:p>
        </p:txBody>
      </p:sp>
      <p:pic>
        <p:nvPicPr>
          <p:cNvPr id="11" name="Image 10"/>
          <p:cNvPicPr>
            <a:picLocks noChangeAspect="1"/>
          </p:cNvPicPr>
          <p:nvPr/>
        </p:nvPicPr>
        <p:blipFill>
          <a:blip r:embed="rId3"/>
          <a:stretch>
            <a:fillRect/>
          </a:stretch>
        </p:blipFill>
        <p:spPr>
          <a:xfrm>
            <a:off x="5375282" y="2237191"/>
            <a:ext cx="3768718" cy="2826539"/>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fontScale="92500" lnSpcReduction="20000"/>
          </a:bodyPr>
          <a:lstStyle/>
          <a:p>
            <a:pPr>
              <a:spcAft>
                <a:spcPts val="600"/>
              </a:spcAft>
              <a:buNone/>
            </a:pPr>
            <a:r>
              <a:rPr lang="fr-FR" dirty="0"/>
              <a:t>Notes de bas de page : 8 pt</a:t>
            </a:r>
          </a:p>
          <a:p>
            <a:pPr>
              <a:spcAft>
                <a:spcPts val="600"/>
              </a:spcAft>
              <a:buNone/>
            </a:pPr>
            <a:r>
              <a:rPr lang="fr-FR" dirty="0"/>
              <a:t>Légendes des photos : 10 pt</a:t>
            </a:r>
          </a:p>
          <a:p>
            <a:pPr>
              <a:spcAft>
                <a:spcPts val="600"/>
              </a:spcAft>
              <a:buNone/>
            </a:pPr>
            <a:r>
              <a:rPr lang="fr-FR" dirty="0"/>
              <a:t>Corps du texte : 12 pt</a:t>
            </a:r>
          </a:p>
          <a:p>
            <a:pPr>
              <a:spcAft>
                <a:spcPts val="600"/>
              </a:spcAft>
              <a:buNone/>
            </a:pPr>
            <a:r>
              <a:rPr lang="fr-FR" dirty="0"/>
              <a:t>Intertitres : 14 pt</a:t>
            </a:r>
          </a:p>
          <a:p>
            <a:pPr>
              <a:spcAft>
                <a:spcPts val="600"/>
              </a:spcAft>
              <a:buNone/>
            </a:pPr>
            <a:r>
              <a:rPr lang="fr-FR" dirty="0"/>
              <a:t>Rubriques  : 18 pt</a:t>
            </a:r>
          </a:p>
          <a:p>
            <a:pPr>
              <a:spcAft>
                <a:spcPts val="600"/>
              </a:spcAft>
              <a:buNone/>
            </a:pPr>
            <a:r>
              <a:rPr lang="fr-FR" dirty="0"/>
              <a:t>Titres de Chapitre : 21 pt</a:t>
            </a:r>
          </a:p>
          <a:p>
            <a:pPr>
              <a:spcAft>
                <a:spcPts val="600"/>
              </a:spcAft>
              <a:buNone/>
            </a:pPr>
            <a:r>
              <a:rPr lang="fr-FR" dirty="0"/>
              <a:t>Titre de l’ouvrage : 48 pt</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Les corps</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25</a:t>
            </a:fld>
            <a:endParaRPr lang="fr-FR" b="1" dirty="0">
              <a:latin typeface="Century Gothic"/>
              <a:cs typeface="Century Gothic"/>
            </a:endParaRPr>
          </a:p>
        </p:txBody>
      </p:sp>
      <p:pic>
        <p:nvPicPr>
          <p:cNvPr id="7" name="Image 6"/>
          <p:cNvPicPr>
            <a:picLocks noChangeAspect="1"/>
          </p:cNvPicPr>
          <p:nvPr/>
        </p:nvPicPr>
        <p:blipFill>
          <a:blip r:embed="rId3"/>
          <a:stretch>
            <a:fillRect/>
          </a:stretch>
        </p:blipFill>
        <p:spPr>
          <a:xfrm>
            <a:off x="5439490" y="57266"/>
            <a:ext cx="3640302" cy="6541456"/>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lvl="1">
              <a:spcAft>
                <a:spcPts val="600"/>
              </a:spcAft>
            </a:pPr>
            <a:r>
              <a:rPr lang="fr-FR" dirty="0"/>
              <a:t>La typographie est évidemment plus lisible en noir sur blanc</a:t>
            </a:r>
          </a:p>
          <a:p>
            <a:pPr lvl="1">
              <a:spcAft>
                <a:spcPts val="600"/>
              </a:spcAft>
            </a:pPr>
            <a:r>
              <a:rPr lang="fr-FR" dirty="0"/>
              <a:t>Mais à l’ère du numérique, ce serait dommage de se priver des couleurs</a:t>
            </a:r>
          </a:p>
          <a:p>
            <a:pPr lvl="1">
              <a:spcAft>
                <a:spcPts val="600"/>
              </a:spcAft>
            </a:pPr>
            <a:r>
              <a:rPr lang="fr-FR" dirty="0"/>
              <a:t>La question des contrastes reste cruciale</a:t>
            </a:r>
          </a:p>
          <a:p>
            <a:pPr lvl="1">
              <a:spcAft>
                <a:spcPts val="600"/>
              </a:spcAft>
            </a:pPr>
            <a:r>
              <a:rPr lang="fr-FR" dirty="0"/>
              <a:t>Ainsi que les contraintes techniques de la quadrichromie (repérage)</a:t>
            </a:r>
          </a:p>
          <a:p>
            <a:pPr lvl="1">
              <a:spcAft>
                <a:spcPts val="600"/>
              </a:spcAft>
            </a:pPr>
            <a:endParaRPr lang="fr-FR" dirty="0"/>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La couleur</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26</a:t>
            </a:fld>
            <a:endParaRPr lang="fr-FR" b="1" dirty="0">
              <a:latin typeface="Century Gothic"/>
              <a:cs typeface="Century Gothic"/>
            </a:endParaRPr>
          </a:p>
        </p:txBody>
      </p:sp>
      <p:pic>
        <p:nvPicPr>
          <p:cNvPr id="10" name="Image 9"/>
          <p:cNvPicPr>
            <a:picLocks noChangeAspect="1"/>
          </p:cNvPicPr>
          <p:nvPr/>
        </p:nvPicPr>
        <p:blipFill>
          <a:blip r:embed="rId3"/>
          <a:srcRect/>
          <a:stretch>
            <a:fillRect/>
          </a:stretch>
        </p:blipFill>
        <p:spPr>
          <a:xfrm>
            <a:off x="5610086" y="132057"/>
            <a:ext cx="3304301" cy="2147795"/>
          </a:xfrm>
          <a:prstGeom prst="rect">
            <a:avLst/>
          </a:prstGeom>
        </p:spPr>
      </p:pic>
      <p:pic>
        <p:nvPicPr>
          <p:cNvPr id="13" name="Image 12"/>
          <p:cNvPicPr>
            <a:picLocks noChangeAspect="1"/>
          </p:cNvPicPr>
          <p:nvPr/>
        </p:nvPicPr>
        <p:blipFill>
          <a:blip r:embed="rId4"/>
          <a:stretch>
            <a:fillRect/>
          </a:stretch>
        </p:blipFill>
        <p:spPr>
          <a:xfrm>
            <a:off x="5422752" y="4056387"/>
            <a:ext cx="3688119" cy="2735355"/>
          </a:xfrm>
          <a:prstGeom prst="rect">
            <a:avLst/>
          </a:prstGeom>
        </p:spPr>
      </p:pic>
      <p:pic>
        <p:nvPicPr>
          <p:cNvPr id="15" name="Image 14"/>
          <p:cNvPicPr>
            <a:picLocks noChangeAspect="1"/>
          </p:cNvPicPr>
          <p:nvPr/>
        </p:nvPicPr>
        <p:blipFill>
          <a:blip r:embed="rId5"/>
          <a:stretch>
            <a:fillRect/>
          </a:stretch>
        </p:blipFill>
        <p:spPr>
          <a:xfrm>
            <a:off x="5610086" y="2235680"/>
            <a:ext cx="3419468" cy="2468187"/>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lvl="1">
              <a:spcAft>
                <a:spcPts val="600"/>
              </a:spcAft>
            </a:pPr>
            <a:r>
              <a:rPr lang="fr-FR" b="1" dirty="0"/>
              <a:t>Attention </a:t>
            </a:r>
            <a:r>
              <a:rPr lang="fr-FR" dirty="0"/>
              <a:t>la </a:t>
            </a:r>
            <a:r>
              <a:rPr lang="fr-FR" b="1" dirty="0">
                <a:solidFill>
                  <a:schemeClr val="accent1"/>
                </a:solidFill>
              </a:rPr>
              <a:t>couleur d’une typographie </a:t>
            </a:r>
            <a:r>
              <a:rPr lang="fr-FR" dirty="0"/>
              <a:t>peut faire </a:t>
            </a:r>
            <a:r>
              <a:rPr lang="fr-FR" b="1" dirty="0"/>
              <a:t>obstacle </a:t>
            </a:r>
            <a:r>
              <a:rPr lang="fr-FR" dirty="0"/>
              <a:t>à sa </a:t>
            </a:r>
            <a:r>
              <a:rPr lang="fr-FR" b="1" dirty="0"/>
              <a:t>lisibilité</a:t>
            </a:r>
          </a:p>
          <a:p>
            <a:pPr lvl="1">
              <a:spcAft>
                <a:spcPts val="600"/>
              </a:spcAft>
            </a:pPr>
            <a:r>
              <a:rPr lang="fr-FR" dirty="0"/>
              <a:t>Il faudra donc augmenter son </a:t>
            </a:r>
            <a:r>
              <a:rPr lang="fr-FR" b="1" dirty="0"/>
              <a:t>corps ou sa graisse </a:t>
            </a:r>
            <a:r>
              <a:rPr lang="fr-FR" dirty="0"/>
              <a:t>pour le rendre </a:t>
            </a:r>
            <a:r>
              <a:rPr lang="fr-FR" b="1" dirty="0"/>
              <a:t>lisible</a:t>
            </a:r>
          </a:p>
          <a:p>
            <a:pPr lvl="1">
              <a:spcAft>
                <a:spcPts val="600"/>
              </a:spcAft>
            </a:pPr>
            <a:r>
              <a:rPr lang="fr-FR" dirty="0"/>
              <a:t>Il vaut mieux mettre le texte de labeur dans une couleur « </a:t>
            </a:r>
            <a:r>
              <a:rPr lang="fr-FR" b="1" dirty="0"/>
              <a:t>pleine</a:t>
            </a:r>
            <a:r>
              <a:rPr lang="fr-FR" dirty="0"/>
              <a:t> » et réserver la couleur pour mettre en valeur les titres</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La couleur</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27</a:t>
            </a:fld>
            <a:endParaRPr lang="fr-FR" b="1" dirty="0">
              <a:latin typeface="Century Gothic"/>
              <a:cs typeface="Century Gothic"/>
            </a:endParaRPr>
          </a:p>
        </p:txBody>
      </p:sp>
      <p:pic>
        <p:nvPicPr>
          <p:cNvPr id="11" name="Image 10"/>
          <p:cNvPicPr>
            <a:picLocks noChangeAspect="1"/>
          </p:cNvPicPr>
          <p:nvPr/>
        </p:nvPicPr>
        <p:blipFill>
          <a:blip r:embed="rId3"/>
          <a:stretch>
            <a:fillRect/>
          </a:stretch>
        </p:blipFill>
        <p:spPr>
          <a:xfrm>
            <a:off x="5417522" y="1256846"/>
            <a:ext cx="3571101" cy="1848456"/>
          </a:xfrm>
          <a:prstGeom prst="rect">
            <a:avLst/>
          </a:prstGeom>
        </p:spPr>
      </p:pic>
      <p:pic>
        <p:nvPicPr>
          <p:cNvPr id="12" name="Image 11"/>
          <p:cNvPicPr>
            <a:picLocks noChangeAspect="1"/>
          </p:cNvPicPr>
          <p:nvPr/>
        </p:nvPicPr>
        <p:blipFill>
          <a:blip r:embed="rId4"/>
          <a:stretch>
            <a:fillRect/>
          </a:stretch>
        </p:blipFill>
        <p:spPr>
          <a:xfrm>
            <a:off x="5417522" y="3105302"/>
            <a:ext cx="3571101" cy="3543147"/>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En matière de typographie comme de mise en page il faut </a:t>
            </a:r>
            <a:r>
              <a:rPr lang="fr-FR" b="1" dirty="0">
                <a:solidFill>
                  <a:schemeClr val="accent1"/>
                </a:solidFill>
              </a:rPr>
              <a:t>prendre en compte tous les espaces</a:t>
            </a:r>
          </a:p>
          <a:p>
            <a:pPr marL="533400" lvl="1" indent="0">
              <a:spcAft>
                <a:spcPts val="600"/>
              </a:spcAft>
              <a:buNone/>
            </a:pPr>
            <a:r>
              <a:rPr lang="fr-FR" dirty="0"/>
              <a:t>Les </a:t>
            </a:r>
            <a:r>
              <a:rPr lang="fr-FR" b="1" dirty="0"/>
              <a:t>vides </a:t>
            </a:r>
            <a:r>
              <a:rPr lang="fr-FR" dirty="0"/>
              <a:t>sont </a:t>
            </a:r>
            <a:r>
              <a:rPr lang="fr-FR" b="1" dirty="0"/>
              <a:t>aussi importants</a:t>
            </a:r>
            <a:r>
              <a:rPr lang="fr-FR" dirty="0"/>
              <a:t> que les pleins</a:t>
            </a:r>
          </a:p>
          <a:p>
            <a:pPr marL="533400" lvl="1" indent="0">
              <a:spcAft>
                <a:spcPts val="600"/>
              </a:spcAft>
              <a:buNone/>
            </a:pPr>
            <a:r>
              <a:rPr lang="fr-FR" dirty="0"/>
              <a:t>Laisser </a:t>
            </a:r>
            <a:r>
              <a:rPr lang="fr-FR" b="1" dirty="0"/>
              <a:t>respirer </a:t>
            </a:r>
            <a:r>
              <a:rPr lang="fr-FR" dirty="0"/>
              <a:t>le lecteur</a:t>
            </a:r>
          </a:p>
          <a:p>
            <a:pPr marL="533400" lvl="1" indent="0">
              <a:spcAft>
                <a:spcPts val="600"/>
              </a:spcAft>
              <a:buNone/>
            </a:pPr>
            <a:r>
              <a:rPr lang="fr-FR" dirty="0"/>
              <a:t>Laisser la lettre </a:t>
            </a:r>
            <a:r>
              <a:rPr lang="fr-FR" b="1" dirty="0"/>
              <a:t>s’exprimer</a:t>
            </a:r>
          </a:p>
          <a:p>
            <a:pPr marL="533400" lvl="1" indent="0">
              <a:spcAft>
                <a:spcPts val="600"/>
              </a:spcAft>
              <a:buNone/>
            </a:pPr>
            <a:r>
              <a:rPr lang="fr-FR" b="1" dirty="0"/>
              <a:t>Donner de l’air </a:t>
            </a:r>
            <a:r>
              <a:rPr lang="fr-FR" dirty="0"/>
              <a:t>sans avoir peur de gaspiller de la place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28</a:t>
            </a:fld>
            <a:endParaRPr lang="fr-FR" b="1" dirty="0">
              <a:latin typeface="Century Gothic"/>
              <a:cs typeface="Century Gothic"/>
            </a:endParaRPr>
          </a:p>
        </p:txBody>
      </p:sp>
      <p:pic>
        <p:nvPicPr>
          <p:cNvPr id="15" name="Image 14"/>
          <p:cNvPicPr>
            <a:picLocks noChangeAspect="1"/>
          </p:cNvPicPr>
          <p:nvPr/>
        </p:nvPicPr>
        <p:blipFill>
          <a:blip r:embed="rId3"/>
          <a:stretch>
            <a:fillRect/>
          </a:stretch>
        </p:blipFill>
        <p:spPr>
          <a:xfrm>
            <a:off x="5721073" y="1371600"/>
            <a:ext cx="3101164" cy="5093622"/>
          </a:xfrm>
          <a:prstGeom prst="rect">
            <a:avLst/>
          </a:prstGeom>
          <a:ln>
            <a:solidFill>
              <a:schemeClr val="bg1"/>
            </a:solidFill>
          </a:ln>
          <a:effectLst>
            <a:outerShdw blurRad="50800" dist="38100" dir="2700000">
              <a:srgbClr val="000000">
                <a:alpha val="43000"/>
              </a:srgbClr>
            </a:outerShdw>
          </a:effectLst>
        </p:spPr>
      </p:pic>
      <p:sp>
        <p:nvSpPr>
          <p:cNvPr id="12" name="Titre 1"/>
          <p:cNvSpPr>
            <a:spLocks noGrp="1"/>
          </p:cNvSpPr>
          <p:nvPr>
            <p:ph type="title"/>
          </p:nvPr>
        </p:nvSpPr>
        <p:spPr>
          <a:xfrm>
            <a:off x="612775" y="582706"/>
            <a:ext cx="7918450" cy="1461994"/>
          </a:xfrm>
        </p:spPr>
        <p:txBody>
          <a:bodyPr>
            <a:normAutofit/>
          </a:bodyPr>
          <a:lstStyle/>
          <a:p>
            <a:pPr algn="l"/>
            <a:r>
              <a:rPr lang="fr-FR" dirty="0"/>
              <a:t>Les pleins </a:t>
            </a:r>
            <a:br>
              <a:rPr lang="fr-FR" dirty="0"/>
            </a:br>
            <a:r>
              <a:rPr lang="fr-FR" dirty="0"/>
              <a:t>et les vides</a:t>
            </a: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En matière de </a:t>
            </a:r>
            <a:r>
              <a:rPr lang="fr-FR" b="1" dirty="0">
                <a:solidFill>
                  <a:srgbClr val="FF6719"/>
                </a:solidFill>
              </a:rPr>
              <a:t>logotype </a:t>
            </a:r>
            <a:r>
              <a:rPr lang="fr-FR" dirty="0"/>
              <a:t>également, il faut savoir jouer avec les </a:t>
            </a:r>
            <a:r>
              <a:rPr lang="fr-FR" b="1" dirty="0"/>
              <a:t>vides </a:t>
            </a:r>
            <a:r>
              <a:rPr lang="fr-FR" dirty="0"/>
              <a:t>et le </a:t>
            </a:r>
            <a:r>
              <a:rPr lang="fr-FR" b="1" dirty="0"/>
              <a:t>blanc </a:t>
            </a:r>
            <a:r>
              <a:rPr lang="fr-FR" dirty="0"/>
              <a:t>du papier</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612775" y="582706"/>
            <a:ext cx="7918450" cy="1461994"/>
          </a:xfrm>
        </p:spPr>
        <p:txBody>
          <a:bodyPr>
            <a:normAutofit/>
          </a:bodyPr>
          <a:lstStyle/>
          <a:p>
            <a:pPr algn="l"/>
            <a:r>
              <a:rPr lang="fr-FR" dirty="0"/>
              <a:t>Les pleins </a:t>
            </a:r>
            <a:br>
              <a:rPr lang="fr-FR" dirty="0"/>
            </a:br>
            <a:r>
              <a:rPr lang="fr-FR" dirty="0"/>
              <a:t>et les vides</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29</a:t>
            </a:fld>
            <a:endParaRPr lang="fr-FR" b="1" dirty="0">
              <a:latin typeface="Century Gothic"/>
              <a:cs typeface="Century Gothic"/>
            </a:endParaRPr>
          </a:p>
        </p:txBody>
      </p:sp>
      <p:pic>
        <p:nvPicPr>
          <p:cNvPr id="10" name="Image 9"/>
          <p:cNvPicPr>
            <a:picLocks noChangeAspect="1"/>
          </p:cNvPicPr>
          <p:nvPr/>
        </p:nvPicPr>
        <p:blipFill>
          <a:blip r:embed="rId3"/>
          <a:stretch>
            <a:fillRect/>
          </a:stretch>
        </p:blipFill>
        <p:spPr>
          <a:xfrm>
            <a:off x="5765082" y="864387"/>
            <a:ext cx="2989118" cy="1713274"/>
          </a:xfrm>
          <a:prstGeom prst="rect">
            <a:avLst/>
          </a:prstGeom>
        </p:spPr>
      </p:pic>
      <p:pic>
        <p:nvPicPr>
          <p:cNvPr id="11" name="Image 10"/>
          <p:cNvPicPr>
            <a:picLocks noChangeAspect="1"/>
          </p:cNvPicPr>
          <p:nvPr/>
        </p:nvPicPr>
        <p:blipFill>
          <a:blip r:embed="rId4">
            <a:lum contrast="38000"/>
          </a:blip>
          <a:srcRect l="8464" t="24800" r="7743" b="17503"/>
          <a:stretch>
            <a:fillRect/>
          </a:stretch>
        </p:blipFill>
        <p:spPr>
          <a:xfrm>
            <a:off x="5423887" y="2559559"/>
            <a:ext cx="3671508" cy="2022445"/>
          </a:xfrm>
          <a:prstGeom prst="rect">
            <a:avLst/>
          </a:prstGeom>
        </p:spPr>
      </p:pic>
      <p:pic>
        <p:nvPicPr>
          <p:cNvPr id="12" name="Image 11"/>
          <p:cNvPicPr>
            <a:picLocks noChangeAspect="1"/>
          </p:cNvPicPr>
          <p:nvPr/>
        </p:nvPicPr>
        <p:blipFill>
          <a:blip r:embed="rId5"/>
          <a:stretch>
            <a:fillRect/>
          </a:stretch>
        </p:blipFill>
        <p:spPr>
          <a:xfrm>
            <a:off x="6025928" y="4582004"/>
            <a:ext cx="2467426" cy="178477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dirty="0"/>
              <a:t>Généralités</a:t>
            </a:r>
          </a:p>
        </p:txBody>
      </p:sp>
      <p:sp>
        <p:nvSpPr>
          <p:cNvPr id="3" name="Espace réservé du contenu 2"/>
          <p:cNvSpPr>
            <a:spLocks noGrp="1"/>
          </p:cNvSpPr>
          <p:nvPr>
            <p:ph idx="1"/>
          </p:nvPr>
        </p:nvSpPr>
        <p:spPr>
          <a:xfrm>
            <a:off x="988358" y="2044700"/>
            <a:ext cx="4386924" cy="4081463"/>
          </a:xfrm>
        </p:spPr>
        <p:txBody>
          <a:bodyPr>
            <a:normAutofit/>
          </a:bodyPr>
          <a:lstStyle/>
          <a:p>
            <a:r>
              <a:rPr lang="fr-FR" dirty="0">
                <a:solidFill>
                  <a:srgbClr val="FFFFFF"/>
                </a:solidFill>
              </a:rPr>
              <a:t>Nous avons observé </a:t>
            </a:r>
            <a:r>
              <a:rPr lang="fr-FR" b="1" dirty="0">
                <a:solidFill>
                  <a:schemeClr val="accent1"/>
                </a:solidFill>
              </a:rPr>
              <a:t>la lettre à la loupe</a:t>
            </a:r>
          </a:p>
          <a:p>
            <a:r>
              <a:rPr lang="fr-FR" dirty="0">
                <a:solidFill>
                  <a:srgbClr val="FFFFFF"/>
                </a:solidFill>
              </a:rPr>
              <a:t>Son </a:t>
            </a:r>
            <a:r>
              <a:rPr lang="fr-FR" b="1" dirty="0">
                <a:solidFill>
                  <a:srgbClr val="FFFFFF"/>
                </a:solidFill>
              </a:rPr>
              <a:t>origine</a:t>
            </a:r>
            <a:r>
              <a:rPr lang="fr-FR" dirty="0">
                <a:solidFill>
                  <a:srgbClr val="FFFFFF"/>
                </a:solidFill>
              </a:rPr>
              <a:t>, son </a:t>
            </a:r>
            <a:r>
              <a:rPr lang="fr-FR" b="1" dirty="0">
                <a:solidFill>
                  <a:srgbClr val="FFFFFF"/>
                </a:solidFill>
              </a:rPr>
              <a:t>histoire</a:t>
            </a:r>
            <a:r>
              <a:rPr lang="fr-FR" dirty="0">
                <a:solidFill>
                  <a:srgbClr val="FFFFFF"/>
                </a:solidFill>
              </a:rPr>
              <a:t>, son </a:t>
            </a:r>
            <a:r>
              <a:rPr lang="fr-FR" b="1" dirty="0">
                <a:solidFill>
                  <a:srgbClr val="FFFFFF"/>
                </a:solidFill>
              </a:rPr>
              <a:t>vocabulaire</a:t>
            </a:r>
            <a:r>
              <a:rPr lang="fr-FR" dirty="0">
                <a:solidFill>
                  <a:srgbClr val="FFFFFF"/>
                </a:solidFill>
              </a:rPr>
              <a:t>, ses </a:t>
            </a:r>
            <a:r>
              <a:rPr lang="fr-FR" b="1" dirty="0">
                <a:solidFill>
                  <a:srgbClr val="FFFFFF"/>
                </a:solidFill>
              </a:rPr>
              <a:t>règles </a:t>
            </a:r>
            <a:r>
              <a:rPr lang="fr-FR" dirty="0">
                <a:solidFill>
                  <a:srgbClr val="FFFFFF"/>
                </a:solidFill>
              </a:rPr>
              <a:t>d’usage</a:t>
            </a:r>
          </a:p>
          <a:p>
            <a:r>
              <a:rPr lang="fr-FR" dirty="0">
                <a:solidFill>
                  <a:srgbClr val="FFFFFF"/>
                </a:solidFill>
              </a:rPr>
              <a:t>Mais le plus souvent c’est </a:t>
            </a:r>
            <a:br>
              <a:rPr lang="fr-FR" dirty="0">
                <a:solidFill>
                  <a:srgbClr val="FFFFFF"/>
                </a:solidFill>
              </a:rPr>
            </a:br>
            <a:r>
              <a:rPr lang="fr-FR" dirty="0">
                <a:solidFill>
                  <a:srgbClr val="FFFFFF"/>
                </a:solidFill>
              </a:rPr>
              <a:t>un </a:t>
            </a:r>
            <a:r>
              <a:rPr lang="fr-FR" b="1" dirty="0">
                <a:solidFill>
                  <a:srgbClr val="FFFFFF"/>
                </a:solidFill>
              </a:rPr>
              <a:t>ensemble de lettres</a:t>
            </a:r>
            <a:r>
              <a:rPr lang="fr-FR" dirty="0">
                <a:solidFill>
                  <a:srgbClr val="FFFFFF"/>
                </a:solidFill>
              </a:rPr>
              <a:t>, </a:t>
            </a:r>
            <a:br>
              <a:rPr lang="fr-FR" dirty="0">
                <a:solidFill>
                  <a:srgbClr val="FFFFFF"/>
                </a:solidFill>
              </a:rPr>
            </a:br>
            <a:r>
              <a:rPr lang="fr-FR" dirty="0">
                <a:solidFill>
                  <a:srgbClr val="FFFFFF"/>
                </a:solidFill>
              </a:rPr>
              <a:t>un </a:t>
            </a:r>
            <a:r>
              <a:rPr lang="fr-FR" b="1" dirty="0">
                <a:solidFill>
                  <a:srgbClr val="FFFFFF"/>
                </a:solidFill>
              </a:rPr>
              <a:t>ensemble de mots</a:t>
            </a:r>
          </a:p>
          <a:p>
            <a:r>
              <a:rPr lang="fr-FR" b="1" dirty="0">
                <a:solidFill>
                  <a:srgbClr val="FF6719"/>
                </a:solidFill>
              </a:rPr>
              <a:t>Qui forment le texte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a:t>
            </a:fld>
            <a:endParaRPr lang="fr-FR" b="1" dirty="0">
              <a:latin typeface="Century Gothic"/>
              <a:cs typeface="Century Gothic"/>
            </a:endParaRPr>
          </a:p>
        </p:txBody>
      </p:sp>
      <p:pic>
        <p:nvPicPr>
          <p:cNvPr id="8" name="Image 7"/>
          <p:cNvPicPr>
            <a:picLocks noChangeAspect="1"/>
          </p:cNvPicPr>
          <p:nvPr/>
        </p:nvPicPr>
        <p:blipFill>
          <a:blip r:embed="rId3"/>
          <a:srcRect l="46107" r="17175"/>
          <a:stretch>
            <a:fillRect/>
          </a:stretch>
        </p:blipFill>
        <p:spPr>
          <a:xfrm>
            <a:off x="5375282" y="-1"/>
            <a:ext cx="3768718" cy="6856477"/>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 name="Image 6"/>
          <p:cNvPicPr>
            <a:picLocks noChangeAspect="1"/>
          </p:cNvPicPr>
          <p:nvPr/>
        </p:nvPicPr>
        <p:blipFill>
          <a:blip r:embed="rId3"/>
          <a:srcRect l="12784" r="16304"/>
          <a:stretch>
            <a:fillRect/>
          </a:stretch>
        </p:blipFill>
        <p:spPr>
          <a:xfrm>
            <a:off x="5375282" y="0"/>
            <a:ext cx="3775009" cy="6858000"/>
          </a:xfrm>
          <a:prstGeom prst="rect">
            <a:avLst/>
          </a:prstGeom>
        </p:spPr>
      </p:pic>
      <p:sp>
        <p:nvSpPr>
          <p:cNvPr id="2" name="Titre 1"/>
          <p:cNvSpPr>
            <a:spLocks noGrp="1"/>
          </p:cNvSpPr>
          <p:nvPr>
            <p:ph type="title"/>
          </p:nvPr>
        </p:nvSpPr>
        <p:spPr>
          <a:xfrm>
            <a:off x="612775" y="2131962"/>
            <a:ext cx="7918450" cy="1787467"/>
          </a:xfrm>
        </p:spPr>
        <p:txBody>
          <a:bodyPr/>
          <a:lstStyle/>
          <a:p>
            <a:pPr algn="l"/>
            <a:r>
              <a:rPr lang="fr-FR" b="1" dirty="0"/>
              <a:t>Supports</a:t>
            </a:r>
            <a:br>
              <a:rPr lang="fr-FR" b="1" dirty="0"/>
            </a:br>
            <a:endParaRPr lang="fr-FR" b="1" dirty="0"/>
          </a:p>
        </p:txBody>
      </p:sp>
      <p:sp>
        <p:nvSpPr>
          <p:cNvPr id="9"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0"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30</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lvl="1">
              <a:spcAft>
                <a:spcPts val="600"/>
              </a:spcAft>
            </a:pPr>
            <a:r>
              <a:rPr lang="fr-FR" dirty="0"/>
              <a:t>L’affiche est un support dans lequel la </a:t>
            </a:r>
            <a:r>
              <a:rPr lang="fr-FR" b="1" dirty="0">
                <a:solidFill>
                  <a:srgbClr val="E07726"/>
                </a:solidFill>
              </a:rPr>
              <a:t>typographie a un rôle primordial</a:t>
            </a:r>
          </a:p>
          <a:p>
            <a:pPr lvl="1">
              <a:spcAft>
                <a:spcPts val="600"/>
              </a:spcAft>
            </a:pPr>
            <a:r>
              <a:rPr lang="fr-FR" dirty="0"/>
              <a:t>Elle doit </a:t>
            </a:r>
            <a:r>
              <a:rPr lang="fr-FR" b="1" dirty="0"/>
              <a:t>attirer l’attention</a:t>
            </a:r>
          </a:p>
          <a:p>
            <a:pPr lvl="1">
              <a:spcAft>
                <a:spcPts val="600"/>
              </a:spcAft>
            </a:pPr>
            <a:r>
              <a:rPr lang="fr-FR" dirty="0"/>
              <a:t>Donner la </a:t>
            </a:r>
            <a:r>
              <a:rPr lang="fr-FR" b="1" dirty="0"/>
              <a:t>priorités </a:t>
            </a:r>
            <a:r>
              <a:rPr lang="fr-FR" dirty="0"/>
              <a:t>aux </a:t>
            </a:r>
            <a:r>
              <a:rPr lang="fr-FR" b="1" dirty="0"/>
              <a:t>informations </a:t>
            </a:r>
            <a:r>
              <a:rPr lang="fr-FR" dirty="0"/>
              <a:t>essentielles</a:t>
            </a:r>
          </a:p>
          <a:p>
            <a:pPr lvl="1">
              <a:spcAft>
                <a:spcPts val="600"/>
              </a:spcAft>
            </a:pPr>
            <a:r>
              <a:rPr lang="fr-FR" dirty="0"/>
              <a:t>Etre </a:t>
            </a:r>
            <a:r>
              <a:rPr lang="fr-FR" b="1" dirty="0"/>
              <a:t>déchiffrée </a:t>
            </a:r>
            <a:r>
              <a:rPr lang="fr-FR" dirty="0"/>
              <a:t>très vite</a:t>
            </a:r>
          </a:p>
          <a:p>
            <a:pPr lvl="1">
              <a:spcAft>
                <a:spcPts val="600"/>
              </a:spcAft>
            </a:pPr>
            <a:r>
              <a:rPr lang="fr-FR" dirty="0"/>
              <a:t>Délivrer des </a:t>
            </a:r>
            <a:r>
              <a:rPr lang="fr-FR" b="1" dirty="0"/>
              <a:t>information </a:t>
            </a:r>
            <a:r>
              <a:rPr lang="fr-FR" dirty="0"/>
              <a:t>essentielles</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L’affiche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31</a:t>
            </a:fld>
            <a:endParaRPr lang="fr-FR" b="1" dirty="0">
              <a:latin typeface="Century Gothic"/>
              <a:cs typeface="Century Gothic"/>
            </a:endParaRPr>
          </a:p>
        </p:txBody>
      </p:sp>
      <p:pic>
        <p:nvPicPr>
          <p:cNvPr id="10" name="Image 9"/>
          <p:cNvPicPr>
            <a:picLocks noChangeAspect="1"/>
          </p:cNvPicPr>
          <p:nvPr/>
        </p:nvPicPr>
        <p:blipFill>
          <a:blip r:embed="rId3"/>
          <a:stretch>
            <a:fillRect/>
          </a:stretch>
        </p:blipFill>
        <p:spPr>
          <a:xfrm>
            <a:off x="5375282" y="642774"/>
            <a:ext cx="3767918" cy="5322184"/>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lvl="1">
              <a:spcAft>
                <a:spcPts val="600"/>
              </a:spcAft>
            </a:pPr>
            <a:r>
              <a:rPr lang="fr-FR" b="1" dirty="0">
                <a:solidFill>
                  <a:srgbClr val="FF6719"/>
                </a:solidFill>
              </a:rPr>
              <a:t>L’annonce presse </a:t>
            </a:r>
            <a:r>
              <a:rPr lang="fr-FR" dirty="0"/>
              <a:t>est un peu la « petite sœur de l’affiche »</a:t>
            </a:r>
            <a:endParaRPr lang="fr-FR" b="1" dirty="0"/>
          </a:p>
          <a:p>
            <a:pPr lvl="1">
              <a:spcAft>
                <a:spcPts val="600"/>
              </a:spcAft>
            </a:pPr>
            <a:r>
              <a:rPr lang="fr-FR" dirty="0"/>
              <a:t>Elle doit se faire </a:t>
            </a:r>
            <a:r>
              <a:rPr lang="fr-FR" b="1" dirty="0"/>
              <a:t>remarquer </a:t>
            </a:r>
            <a:r>
              <a:rPr lang="fr-FR" dirty="0"/>
              <a:t>parmi toutes les autres pages</a:t>
            </a:r>
          </a:p>
          <a:p>
            <a:pPr lvl="1">
              <a:spcAft>
                <a:spcPts val="600"/>
              </a:spcAft>
            </a:pPr>
            <a:r>
              <a:rPr lang="fr-FR" dirty="0"/>
              <a:t>Elle ne doit pas être trop </a:t>
            </a:r>
            <a:r>
              <a:rPr lang="fr-FR" b="1" dirty="0"/>
              <a:t>bavarde</a:t>
            </a:r>
          </a:p>
          <a:p>
            <a:pPr lvl="1">
              <a:spcAft>
                <a:spcPts val="600"/>
              </a:spcAft>
            </a:pPr>
            <a:r>
              <a:rPr lang="fr-FR" dirty="0"/>
              <a:t>Sa typo doit avoir une </a:t>
            </a:r>
            <a:r>
              <a:rPr lang="fr-FR" b="1" dirty="0"/>
              <a:t>grande force d’évocation</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L’annonce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32</a:t>
            </a:fld>
            <a:endParaRPr lang="fr-FR" b="1" dirty="0">
              <a:latin typeface="Century Gothic"/>
              <a:cs typeface="Century Gothic"/>
            </a:endParaRPr>
          </a:p>
        </p:txBody>
      </p:sp>
      <p:pic>
        <p:nvPicPr>
          <p:cNvPr id="12" name="Image 11"/>
          <p:cNvPicPr>
            <a:picLocks noChangeAspect="1"/>
          </p:cNvPicPr>
          <p:nvPr/>
        </p:nvPicPr>
        <p:blipFill>
          <a:blip r:embed="rId3"/>
          <a:stretch>
            <a:fillRect/>
          </a:stretch>
        </p:blipFill>
        <p:spPr>
          <a:xfrm>
            <a:off x="5536975" y="975260"/>
            <a:ext cx="3437032" cy="4862288"/>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lvl="1">
              <a:spcAft>
                <a:spcPts val="600"/>
              </a:spcAft>
            </a:pPr>
            <a:r>
              <a:rPr lang="fr-FR" b="1" dirty="0">
                <a:solidFill>
                  <a:schemeClr val="accent1"/>
                </a:solidFill>
              </a:rPr>
              <a:t>La presse </a:t>
            </a:r>
            <a:r>
              <a:rPr lang="fr-FR" dirty="0"/>
              <a:t>a des </a:t>
            </a:r>
            <a:r>
              <a:rPr lang="fr-FR" b="1" dirty="0"/>
              <a:t>objectifs </a:t>
            </a:r>
            <a:r>
              <a:rPr lang="fr-FR" dirty="0"/>
              <a:t>très différents de la publicité</a:t>
            </a:r>
          </a:p>
          <a:p>
            <a:pPr lvl="1">
              <a:spcAft>
                <a:spcPts val="600"/>
              </a:spcAft>
            </a:pPr>
            <a:r>
              <a:rPr lang="fr-FR" b="1" dirty="0"/>
              <a:t>Journal </a:t>
            </a:r>
            <a:r>
              <a:rPr lang="fr-FR" dirty="0"/>
              <a:t>ou </a:t>
            </a:r>
            <a:r>
              <a:rPr lang="fr-FR" b="1" dirty="0"/>
              <a:t>magazine</a:t>
            </a:r>
            <a:r>
              <a:rPr lang="fr-FR" dirty="0"/>
              <a:t>, ces supports ont beaucoup </a:t>
            </a:r>
            <a:r>
              <a:rPr lang="fr-FR" b="1" dirty="0"/>
              <a:t>d’informations </a:t>
            </a:r>
            <a:r>
              <a:rPr lang="fr-FR" dirty="0"/>
              <a:t>à délivrer</a:t>
            </a:r>
          </a:p>
          <a:p>
            <a:pPr lvl="1">
              <a:spcAft>
                <a:spcPts val="600"/>
              </a:spcAft>
            </a:pPr>
            <a:r>
              <a:rPr lang="fr-FR" dirty="0"/>
              <a:t>Tout en </a:t>
            </a:r>
            <a:r>
              <a:rPr lang="fr-FR" b="1" dirty="0"/>
              <a:t>ne rebutant pas </a:t>
            </a:r>
            <a:r>
              <a:rPr lang="fr-FR" dirty="0"/>
              <a:t>le lecteur devant la </a:t>
            </a:r>
            <a:r>
              <a:rPr lang="fr-FR" b="1" dirty="0"/>
              <a:t>quantité de texte</a:t>
            </a:r>
          </a:p>
          <a:p>
            <a:pPr lvl="1">
              <a:spcAft>
                <a:spcPts val="600"/>
              </a:spcAft>
            </a:pPr>
            <a:r>
              <a:rPr lang="fr-FR" dirty="0"/>
              <a:t>La presse est un média ancien qui bénéficie d’une </a:t>
            </a:r>
            <a:r>
              <a:rPr lang="fr-FR" b="1" dirty="0"/>
              <a:t>longue tradition</a:t>
            </a:r>
            <a:endParaRPr lang="fr-FR" dirty="0"/>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La presse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33</a:t>
            </a:fld>
            <a:endParaRPr lang="fr-FR" b="1" dirty="0">
              <a:latin typeface="Century Gothic"/>
              <a:cs typeface="Century Gothic"/>
            </a:endParaRPr>
          </a:p>
        </p:txBody>
      </p:sp>
      <p:pic>
        <p:nvPicPr>
          <p:cNvPr id="10" name="Image 9"/>
          <p:cNvPicPr>
            <a:picLocks noChangeAspect="1"/>
          </p:cNvPicPr>
          <p:nvPr/>
        </p:nvPicPr>
        <p:blipFill>
          <a:blip r:embed="rId3"/>
          <a:srcRect r="50318"/>
          <a:stretch>
            <a:fillRect/>
          </a:stretch>
        </p:blipFill>
        <p:spPr>
          <a:xfrm>
            <a:off x="5375282" y="582706"/>
            <a:ext cx="3768718" cy="5633677"/>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lvl="1">
              <a:spcAft>
                <a:spcPts val="600"/>
              </a:spcAft>
            </a:pPr>
            <a:r>
              <a:rPr lang="fr-FR" dirty="0"/>
              <a:t>Pour leur communication institutionnelle, les entreprises éditent souvent de luxueuses </a:t>
            </a:r>
            <a:r>
              <a:rPr lang="fr-FR" b="1" dirty="0">
                <a:solidFill>
                  <a:schemeClr val="accent1"/>
                </a:solidFill>
              </a:rPr>
              <a:t>plaquettes</a:t>
            </a:r>
          </a:p>
          <a:p>
            <a:pPr lvl="1">
              <a:spcAft>
                <a:spcPts val="600"/>
              </a:spcAft>
            </a:pPr>
            <a:r>
              <a:rPr lang="fr-FR" dirty="0"/>
              <a:t>Ce sont les supports de prestige de </a:t>
            </a:r>
            <a:r>
              <a:rPr lang="fr-FR" b="1" dirty="0"/>
              <a:t>leur image de marque</a:t>
            </a:r>
          </a:p>
          <a:p>
            <a:pPr lvl="1">
              <a:spcAft>
                <a:spcPts val="600"/>
              </a:spcAft>
            </a:pPr>
            <a:r>
              <a:rPr lang="fr-FR" dirty="0"/>
              <a:t>La mise en page doit en être </a:t>
            </a:r>
            <a:r>
              <a:rPr lang="fr-FR" b="1" dirty="0"/>
              <a:t>claire et soignée</a:t>
            </a:r>
            <a:endParaRPr lang="fr-FR" dirty="0"/>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Les plaquettes</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34</a:t>
            </a:fld>
            <a:endParaRPr lang="fr-FR" b="1" dirty="0">
              <a:latin typeface="Century Gothic"/>
              <a:cs typeface="Century Gothic"/>
            </a:endParaRPr>
          </a:p>
        </p:txBody>
      </p:sp>
      <p:pic>
        <p:nvPicPr>
          <p:cNvPr id="11" name="Image 10"/>
          <p:cNvPicPr>
            <a:picLocks noChangeAspect="1"/>
          </p:cNvPicPr>
          <p:nvPr/>
        </p:nvPicPr>
        <p:blipFill>
          <a:blip r:embed="rId3"/>
          <a:srcRect l="14398" r="12335"/>
          <a:stretch>
            <a:fillRect/>
          </a:stretch>
        </p:blipFill>
        <p:spPr>
          <a:xfrm>
            <a:off x="5375282" y="1714202"/>
            <a:ext cx="3768718" cy="5143798"/>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lnSpcReduction="10000"/>
          </a:bodyPr>
          <a:lstStyle/>
          <a:p>
            <a:pPr lvl="1">
              <a:spcAft>
                <a:spcPts val="600"/>
              </a:spcAft>
            </a:pPr>
            <a:r>
              <a:rPr lang="fr-FR" b="1" dirty="0">
                <a:solidFill>
                  <a:schemeClr val="accent1"/>
                </a:solidFill>
              </a:rPr>
              <a:t>Il existe toute sortes de livres </a:t>
            </a:r>
            <a:r>
              <a:rPr lang="fr-FR" dirty="0"/>
              <a:t>il est donc difficile de généraliser, cependant</a:t>
            </a:r>
          </a:p>
          <a:p>
            <a:pPr lvl="2">
              <a:spcAft>
                <a:spcPts val="600"/>
              </a:spcAft>
            </a:pPr>
            <a:r>
              <a:rPr lang="fr-FR" dirty="0"/>
              <a:t>Le livre est le support qui privilégie la </a:t>
            </a:r>
            <a:r>
              <a:rPr lang="fr-FR" b="1" dirty="0"/>
              <a:t>lecture cursive</a:t>
            </a:r>
          </a:p>
          <a:p>
            <a:pPr lvl="2">
              <a:spcAft>
                <a:spcPts val="600"/>
              </a:spcAft>
            </a:pPr>
            <a:r>
              <a:rPr lang="fr-FR" dirty="0"/>
              <a:t>Il ne comporte que </a:t>
            </a:r>
            <a:r>
              <a:rPr lang="fr-FR" b="1" dirty="0"/>
              <a:t>peu </a:t>
            </a:r>
            <a:r>
              <a:rPr lang="fr-FR" dirty="0"/>
              <a:t>ou </a:t>
            </a:r>
            <a:r>
              <a:rPr lang="fr-FR" b="1" dirty="0"/>
              <a:t>pas d’images</a:t>
            </a:r>
          </a:p>
          <a:p>
            <a:pPr lvl="2">
              <a:spcAft>
                <a:spcPts val="600"/>
              </a:spcAft>
            </a:pPr>
            <a:r>
              <a:rPr lang="fr-FR" dirty="0"/>
              <a:t>La </a:t>
            </a:r>
            <a:r>
              <a:rPr lang="fr-FR" b="1" dirty="0"/>
              <a:t>lecture </a:t>
            </a:r>
            <a:r>
              <a:rPr lang="fr-FR" dirty="0"/>
              <a:t>doit se faire d’une façon </a:t>
            </a:r>
            <a:r>
              <a:rPr lang="fr-FR" b="1" dirty="0"/>
              <a:t>continue et confortable</a:t>
            </a:r>
          </a:p>
          <a:p>
            <a:pPr lvl="2">
              <a:spcAft>
                <a:spcPts val="600"/>
              </a:spcAft>
            </a:pPr>
            <a:r>
              <a:rPr lang="fr-FR" dirty="0"/>
              <a:t>Le choix du caractère de labeur sera </a:t>
            </a:r>
            <a:r>
              <a:rPr lang="fr-FR" b="1" dirty="0"/>
              <a:t>primordial</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 livre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35</a:t>
            </a:fld>
            <a:endParaRPr lang="fr-FR" b="1" dirty="0">
              <a:latin typeface="Century Gothic"/>
              <a:cs typeface="Century Gothic"/>
            </a:endParaRPr>
          </a:p>
        </p:txBody>
      </p:sp>
      <p:pic>
        <p:nvPicPr>
          <p:cNvPr id="12" name="Image 11"/>
          <p:cNvPicPr>
            <a:picLocks noChangeAspect="1"/>
          </p:cNvPicPr>
          <p:nvPr/>
        </p:nvPicPr>
        <p:blipFill>
          <a:blip r:embed="rId3"/>
          <a:stretch>
            <a:fillRect/>
          </a:stretch>
        </p:blipFill>
        <p:spPr>
          <a:xfrm>
            <a:off x="5573368" y="1284028"/>
            <a:ext cx="3389495" cy="4842135"/>
          </a:xfrm>
          <a:prstGeom prst="rect">
            <a:avLst/>
          </a:prstGeom>
          <a:ln>
            <a:solidFill>
              <a:schemeClr val="bg1"/>
            </a:solidFill>
          </a:ln>
          <a:effectLst>
            <a:outerShdw blurRad="50800" dist="38100" dir="2700000">
              <a:srgbClr val="000000">
                <a:alpha val="43000"/>
              </a:srgb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La création d’un </a:t>
            </a:r>
            <a:r>
              <a:rPr lang="fr-FR" b="1" dirty="0">
                <a:solidFill>
                  <a:srgbClr val="FF6719"/>
                </a:solidFill>
              </a:rPr>
              <a:t>logotype</a:t>
            </a:r>
            <a:r>
              <a:rPr lang="fr-FR" dirty="0"/>
              <a:t> est indissociable d’une </a:t>
            </a:r>
            <a:r>
              <a:rPr lang="fr-FR" b="1" dirty="0"/>
              <a:t>recherche</a:t>
            </a:r>
            <a:r>
              <a:rPr lang="fr-FR" dirty="0"/>
              <a:t> typographique poussée</a:t>
            </a:r>
          </a:p>
          <a:p>
            <a:pPr lvl="1">
              <a:spcAft>
                <a:spcPts val="600"/>
              </a:spcAft>
            </a:pPr>
            <a:r>
              <a:rPr lang="fr-FR" dirty="0"/>
              <a:t>Une police de caractères est souvent </a:t>
            </a:r>
            <a:r>
              <a:rPr lang="fr-FR" b="1" dirty="0"/>
              <a:t>indissociable de la marque</a:t>
            </a:r>
          </a:p>
          <a:p>
            <a:pPr lvl="1">
              <a:spcAft>
                <a:spcPts val="600"/>
              </a:spcAft>
            </a:pPr>
            <a:r>
              <a:rPr lang="fr-FR" dirty="0"/>
              <a:t>Elle évoque à elle seule son </a:t>
            </a:r>
            <a:r>
              <a:rPr lang="fr-FR" b="1" dirty="0"/>
              <a:t>univers</a:t>
            </a:r>
            <a:endParaRPr lang="fr-FR" dirty="0"/>
          </a:p>
          <a:p>
            <a:pPr lvl="1">
              <a:spcAft>
                <a:spcPts val="600"/>
              </a:spcAft>
            </a:pPr>
            <a:r>
              <a:rPr lang="fr-FR" dirty="0"/>
              <a:t>Elle est souvent </a:t>
            </a:r>
            <a:r>
              <a:rPr lang="fr-FR" b="1" dirty="0"/>
              <a:t>retravaillée </a:t>
            </a:r>
            <a:r>
              <a:rPr lang="fr-FR" dirty="0"/>
              <a:t>spécialement pour le logo</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36</a:t>
            </a:fld>
            <a:endParaRPr lang="fr-FR" b="1" dirty="0">
              <a:latin typeface="Century Gothic"/>
              <a:cs typeface="Century Gothic"/>
            </a:endParaRPr>
          </a:p>
        </p:txBody>
      </p:sp>
      <p:pic>
        <p:nvPicPr>
          <p:cNvPr id="11" name="Image 10"/>
          <p:cNvPicPr>
            <a:picLocks noChangeAspect="1"/>
          </p:cNvPicPr>
          <p:nvPr/>
        </p:nvPicPr>
        <p:blipFill>
          <a:blip r:embed="rId3"/>
          <a:srcRect l="20148" r="21711"/>
          <a:stretch>
            <a:fillRect/>
          </a:stretch>
        </p:blipFill>
        <p:spPr>
          <a:xfrm>
            <a:off x="5549911" y="3258000"/>
            <a:ext cx="3419460" cy="3600000"/>
          </a:xfrm>
          <a:prstGeom prst="rect">
            <a:avLst/>
          </a:prstGeom>
        </p:spPr>
      </p:pic>
      <p:pic>
        <p:nvPicPr>
          <p:cNvPr id="12" name="Image 11"/>
          <p:cNvPicPr>
            <a:picLocks noChangeAspect="1"/>
          </p:cNvPicPr>
          <p:nvPr/>
        </p:nvPicPr>
        <p:blipFill>
          <a:blip r:embed="rId4"/>
          <a:stretch>
            <a:fillRect/>
          </a:stretch>
        </p:blipFill>
        <p:spPr>
          <a:xfrm>
            <a:off x="5712431" y="1003905"/>
            <a:ext cx="3094421" cy="1502729"/>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7" y="2044700"/>
            <a:ext cx="7304881" cy="4081463"/>
          </a:xfrm>
        </p:spPr>
        <p:txBody>
          <a:bodyPr>
            <a:normAutofit/>
          </a:bodyPr>
          <a:lstStyle/>
          <a:p>
            <a:pPr>
              <a:spcAft>
                <a:spcPts val="600"/>
              </a:spcAft>
            </a:pPr>
            <a:r>
              <a:rPr lang="fr-FR" dirty="0">
                <a:hlinkClick r:id="rId3"/>
              </a:rPr>
              <a:t>Logo PBS par Herb Lubalin</a:t>
            </a:r>
            <a:endParaRPr lang="fr-FR" dirty="0"/>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37</a:t>
            </a:fld>
            <a:endParaRPr lang="fr-FR" b="1" dirty="0">
              <a:latin typeface="Century Gothic"/>
              <a:cs typeface="Century Gothic"/>
            </a:endParaRPr>
          </a:p>
        </p:txBody>
      </p:sp>
      <p:pic>
        <p:nvPicPr>
          <p:cNvPr id="11" name="Image 10"/>
          <p:cNvPicPr>
            <a:picLocks noChangeAspect="1"/>
          </p:cNvPicPr>
          <p:nvPr/>
        </p:nvPicPr>
        <p:blipFill>
          <a:blip r:embed="rId4"/>
          <a:stretch>
            <a:fillRect/>
          </a:stretch>
        </p:blipFill>
        <p:spPr>
          <a:xfrm>
            <a:off x="2032000" y="2788722"/>
            <a:ext cx="5080000" cy="38100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Si l’on considère la typographie sous l’angle du marketing, on note que la typographie contribue beaucoup à la perçeption que le consommateur a de la marque</a:t>
            </a:r>
          </a:p>
          <a:p>
            <a:pPr>
              <a:spcAft>
                <a:spcPts val="600"/>
              </a:spcAft>
            </a:pPr>
            <a:r>
              <a:rPr lang="fr-FR" dirty="0"/>
              <a:t>Par exemple la notion de marque haut de gamme ou accessible</a:t>
            </a:r>
            <a:endParaRPr lang="fr-FR" dirty="0"/>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38</a:t>
            </a:fld>
            <a:endParaRPr lang="fr-FR" b="1" dirty="0">
              <a:latin typeface="Century Gothic"/>
              <a:cs typeface="Century Gothic"/>
            </a:endParaRPr>
          </a:p>
        </p:txBody>
      </p:sp>
      <p:pic>
        <p:nvPicPr>
          <p:cNvPr id="15" name="Image 14"/>
          <p:cNvPicPr>
            <a:picLocks noChangeAspect="1"/>
          </p:cNvPicPr>
          <p:nvPr/>
        </p:nvPicPr>
        <p:blipFill>
          <a:blip r:embed="rId3"/>
          <a:stretch>
            <a:fillRect/>
          </a:stretch>
        </p:blipFill>
        <p:spPr>
          <a:xfrm>
            <a:off x="5820031" y="2339760"/>
            <a:ext cx="2880000" cy="876627"/>
          </a:xfrm>
          <a:prstGeom prst="rect">
            <a:avLst/>
          </a:prstGeom>
        </p:spPr>
      </p:pic>
      <p:pic>
        <p:nvPicPr>
          <p:cNvPr id="16" name="Image 15"/>
          <p:cNvPicPr>
            <a:picLocks noChangeAspect="1"/>
          </p:cNvPicPr>
          <p:nvPr/>
        </p:nvPicPr>
        <p:blipFill>
          <a:blip r:embed="rId4"/>
          <a:stretch>
            <a:fillRect/>
          </a:stretch>
        </p:blipFill>
        <p:spPr>
          <a:xfrm>
            <a:off x="5820031" y="4196182"/>
            <a:ext cx="2880000" cy="16176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Si l’on considère la typographie sous l’angle du marketing, on note que la typographie contribue beaucoup à la perçeption que le consommateur a de la marque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39</a:t>
            </a:fld>
            <a:endParaRPr lang="fr-FR" b="1" dirty="0">
              <a:latin typeface="Century Gothic"/>
              <a:cs typeface="Century Gothic"/>
            </a:endParaRPr>
          </a:p>
        </p:txBody>
      </p:sp>
      <p:pic>
        <p:nvPicPr>
          <p:cNvPr id="10" name="Image 9"/>
          <p:cNvPicPr>
            <a:picLocks noChangeAspect="1"/>
          </p:cNvPicPr>
          <p:nvPr/>
        </p:nvPicPr>
        <p:blipFill>
          <a:blip r:embed="rId3"/>
          <a:stretch>
            <a:fillRect/>
          </a:stretch>
        </p:blipFill>
        <p:spPr>
          <a:xfrm>
            <a:off x="5894767" y="505810"/>
            <a:ext cx="2729748" cy="1807780"/>
          </a:xfrm>
          <a:prstGeom prst="rect">
            <a:avLst/>
          </a:prstGeom>
        </p:spPr>
      </p:pic>
      <p:pic>
        <p:nvPicPr>
          <p:cNvPr id="13" name="Image 12"/>
          <p:cNvPicPr>
            <a:picLocks noChangeAspect="1"/>
          </p:cNvPicPr>
          <p:nvPr/>
        </p:nvPicPr>
        <p:blipFill>
          <a:blip r:embed="rId4"/>
          <a:stretch>
            <a:fillRect/>
          </a:stretch>
        </p:blipFill>
        <p:spPr>
          <a:xfrm>
            <a:off x="5672141" y="2825750"/>
            <a:ext cx="3175000" cy="1206500"/>
          </a:xfrm>
          <a:prstGeom prst="rect">
            <a:avLst/>
          </a:prstGeom>
        </p:spPr>
      </p:pic>
      <p:pic>
        <p:nvPicPr>
          <p:cNvPr id="14" name="Image 13"/>
          <p:cNvPicPr>
            <a:picLocks noChangeAspect="1"/>
          </p:cNvPicPr>
          <p:nvPr/>
        </p:nvPicPr>
        <p:blipFill>
          <a:blip r:embed="rId5"/>
          <a:stretch>
            <a:fillRect/>
          </a:stretch>
        </p:blipFill>
        <p:spPr>
          <a:xfrm>
            <a:off x="5380041" y="4427022"/>
            <a:ext cx="3759200" cy="21717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3" name="Image 12"/>
          <p:cNvPicPr>
            <a:picLocks noChangeAspect="1"/>
          </p:cNvPicPr>
          <p:nvPr/>
        </p:nvPicPr>
        <p:blipFill>
          <a:blip r:embed="rId3"/>
          <a:srcRect l="7654" t="2689" r="8359" b="7876"/>
          <a:stretch>
            <a:fillRect/>
          </a:stretch>
        </p:blipFill>
        <p:spPr>
          <a:xfrm>
            <a:off x="5375282" y="0"/>
            <a:ext cx="3768718" cy="6858000"/>
          </a:xfrm>
          <a:prstGeom prst="rect">
            <a:avLst/>
          </a:prstGeom>
        </p:spPr>
      </p:pic>
      <p:sp>
        <p:nvSpPr>
          <p:cNvPr id="2" name="Titre 1"/>
          <p:cNvSpPr>
            <a:spLocks noGrp="1"/>
          </p:cNvSpPr>
          <p:nvPr>
            <p:ph type="title"/>
          </p:nvPr>
        </p:nvSpPr>
        <p:spPr>
          <a:xfrm>
            <a:off x="612775" y="2131962"/>
            <a:ext cx="7918450" cy="1787467"/>
          </a:xfrm>
        </p:spPr>
        <p:txBody>
          <a:bodyPr/>
          <a:lstStyle/>
          <a:p>
            <a:pPr algn="l"/>
            <a:r>
              <a:rPr lang="fr-FR" b="1" dirty="0"/>
              <a:t>Organisation</a:t>
            </a:r>
            <a:br>
              <a:rPr lang="fr-FR" b="1" dirty="0"/>
            </a:br>
            <a:endParaRPr lang="fr-FR" b="1" dirty="0"/>
          </a:p>
        </p:txBody>
      </p:sp>
      <p:sp>
        <p:nvSpPr>
          <p:cNvPr id="9"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10"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a:t>
            </a:fld>
            <a:endParaRPr lang="fr-FR" b="1" dirty="0">
              <a:latin typeface="Century Gothic"/>
              <a:cs typeface="Century Gothic"/>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pic>
        <p:nvPicPr>
          <p:cNvPr id="15" name="Image 14"/>
          <p:cNvPicPr>
            <a:picLocks noChangeAspect="1"/>
          </p:cNvPicPr>
          <p:nvPr/>
        </p:nvPicPr>
        <p:blipFill>
          <a:blip r:embed="rId3"/>
          <a:stretch>
            <a:fillRect/>
          </a:stretch>
        </p:blipFill>
        <p:spPr>
          <a:xfrm>
            <a:off x="6080125" y="4406900"/>
            <a:ext cx="2451100" cy="2451100"/>
          </a:xfrm>
          <a:prstGeom prst="rect">
            <a:avLst/>
          </a:prstGeom>
        </p:spPr>
      </p:pic>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Quelles remarques peut on faire sur les typographies employées ?</a:t>
            </a:r>
          </a:p>
          <a:p>
            <a:pPr>
              <a:spcAft>
                <a:spcPts val="600"/>
              </a:spcAft>
            </a:pPr>
            <a:r>
              <a:rPr lang="fr-FR" dirty="0"/>
              <a:t>Qu’évoquent-elles ?</a:t>
            </a:r>
          </a:p>
          <a:p>
            <a:pPr>
              <a:spcAft>
                <a:spcPts val="600"/>
              </a:spcAft>
            </a:pPr>
            <a:endParaRPr lang="fr-FR" dirty="0"/>
          </a:p>
          <a:p>
            <a:pPr>
              <a:spcAft>
                <a:spcPts val="600"/>
              </a:spcAft>
            </a:pPr>
            <a:r>
              <a:rPr lang="fr-FR" dirty="0"/>
              <a:t>Dans quel but à votre avis ?</a:t>
            </a:r>
          </a:p>
          <a:p>
            <a:pPr>
              <a:spcAft>
                <a:spcPts val="600"/>
              </a:spcAft>
            </a:pPr>
            <a:endParaRPr lang="fr-FR" dirty="0"/>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40</a:t>
            </a:fld>
            <a:endParaRPr lang="fr-FR" b="1" dirty="0">
              <a:latin typeface="Century Gothic"/>
              <a:cs typeface="Century Gothic"/>
            </a:endParaRPr>
          </a:p>
        </p:txBody>
      </p:sp>
      <p:pic>
        <p:nvPicPr>
          <p:cNvPr id="11" name="Image 10"/>
          <p:cNvPicPr>
            <a:picLocks noChangeAspect="1"/>
          </p:cNvPicPr>
          <p:nvPr/>
        </p:nvPicPr>
        <p:blipFill>
          <a:blip r:embed="rId4"/>
          <a:stretch>
            <a:fillRect/>
          </a:stretch>
        </p:blipFill>
        <p:spPr>
          <a:xfrm>
            <a:off x="5799141" y="57266"/>
            <a:ext cx="3048000" cy="3048000"/>
          </a:xfrm>
          <a:prstGeom prst="rect">
            <a:avLst/>
          </a:prstGeom>
        </p:spPr>
      </p:pic>
      <p:pic>
        <p:nvPicPr>
          <p:cNvPr id="12" name="Image 11"/>
          <p:cNvPicPr>
            <a:picLocks noChangeAspect="1"/>
          </p:cNvPicPr>
          <p:nvPr/>
        </p:nvPicPr>
        <p:blipFill>
          <a:blip r:embed="rId5"/>
          <a:stretch>
            <a:fillRect/>
          </a:stretch>
        </p:blipFill>
        <p:spPr>
          <a:xfrm>
            <a:off x="5799140" y="3429000"/>
            <a:ext cx="3072473" cy="1466858"/>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 name="Image 14"/>
          <p:cNvPicPr>
            <a:picLocks noChangeAspect="1"/>
          </p:cNvPicPr>
          <p:nvPr/>
        </p:nvPicPr>
        <p:blipFill>
          <a:blip r:embed="rId3"/>
          <a:stretch>
            <a:fillRect/>
          </a:stretch>
        </p:blipFill>
        <p:spPr>
          <a:xfrm>
            <a:off x="6080125" y="4406900"/>
            <a:ext cx="2451100" cy="2451100"/>
          </a:xfrm>
          <a:prstGeom prst="rect">
            <a:avLst/>
          </a:prstGeom>
        </p:spPr>
      </p:pic>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Quelles remarques peut on faire sur les typographies employées ?</a:t>
            </a:r>
          </a:p>
          <a:p>
            <a:pPr>
              <a:spcAft>
                <a:spcPts val="600"/>
              </a:spcAft>
            </a:pPr>
            <a:r>
              <a:rPr lang="fr-FR" dirty="0"/>
              <a:t>Qu’évoquent-elles ?</a:t>
            </a:r>
          </a:p>
          <a:p>
            <a:pPr>
              <a:spcAft>
                <a:spcPts val="600"/>
              </a:spcAft>
            </a:pPr>
            <a:endParaRPr lang="fr-FR" dirty="0"/>
          </a:p>
          <a:p>
            <a:pPr>
              <a:spcAft>
                <a:spcPts val="600"/>
              </a:spcAft>
            </a:pPr>
            <a:r>
              <a:rPr lang="fr-FR" dirty="0"/>
              <a:t>Dans quel but à votre avis ?</a:t>
            </a:r>
          </a:p>
          <a:p>
            <a:pPr>
              <a:spcAft>
                <a:spcPts val="600"/>
              </a:spcAft>
            </a:pPr>
            <a:endParaRPr lang="fr-FR" dirty="0"/>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41</a:t>
            </a:fld>
            <a:endParaRPr lang="fr-FR" b="1" dirty="0">
              <a:latin typeface="Century Gothic"/>
              <a:cs typeface="Century Gothic"/>
            </a:endParaRPr>
          </a:p>
        </p:txBody>
      </p:sp>
      <p:pic>
        <p:nvPicPr>
          <p:cNvPr id="10" name="Image 9"/>
          <p:cNvPicPr>
            <a:picLocks noChangeAspect="1"/>
          </p:cNvPicPr>
          <p:nvPr/>
        </p:nvPicPr>
        <p:blipFill>
          <a:blip r:embed="rId4"/>
          <a:stretch>
            <a:fillRect/>
          </a:stretch>
        </p:blipFill>
        <p:spPr>
          <a:xfrm>
            <a:off x="5609512" y="698500"/>
            <a:ext cx="3176426" cy="1346200"/>
          </a:xfrm>
          <a:prstGeom prst="rect">
            <a:avLst/>
          </a:prstGeom>
        </p:spPr>
      </p:pic>
      <p:pic>
        <p:nvPicPr>
          <p:cNvPr id="13" name="Image 12"/>
          <p:cNvPicPr>
            <a:picLocks noChangeAspect="1"/>
          </p:cNvPicPr>
          <p:nvPr/>
        </p:nvPicPr>
        <p:blipFill>
          <a:blip r:embed="rId5"/>
          <a:stretch>
            <a:fillRect/>
          </a:stretch>
        </p:blipFill>
        <p:spPr>
          <a:xfrm>
            <a:off x="5864225" y="2337589"/>
            <a:ext cx="2921000" cy="2921000"/>
          </a:xfrm>
          <a:prstGeom prst="rect">
            <a:avLst/>
          </a:prstGeom>
        </p:spPr>
      </p:pic>
      <p:pic>
        <p:nvPicPr>
          <p:cNvPr id="14" name="Image 13"/>
          <p:cNvPicPr>
            <a:picLocks noChangeAspect="1"/>
          </p:cNvPicPr>
          <p:nvPr/>
        </p:nvPicPr>
        <p:blipFill>
          <a:blip r:embed="rId6"/>
          <a:stretch>
            <a:fillRect/>
          </a:stretch>
        </p:blipFill>
        <p:spPr>
          <a:xfrm>
            <a:off x="5720597" y="5277994"/>
            <a:ext cx="3064628" cy="1065655"/>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 name="Image 14"/>
          <p:cNvPicPr>
            <a:picLocks noChangeAspect="1"/>
          </p:cNvPicPr>
          <p:nvPr/>
        </p:nvPicPr>
        <p:blipFill>
          <a:blip r:embed="rId3"/>
          <a:stretch>
            <a:fillRect/>
          </a:stretch>
        </p:blipFill>
        <p:spPr>
          <a:xfrm>
            <a:off x="6080125" y="4406900"/>
            <a:ext cx="2451100" cy="2451100"/>
          </a:xfrm>
          <a:prstGeom prst="rect">
            <a:avLst/>
          </a:prstGeom>
        </p:spPr>
      </p:pic>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Quelles remarques peut on faire sur les typographies employées ?</a:t>
            </a:r>
          </a:p>
          <a:p>
            <a:pPr>
              <a:spcAft>
                <a:spcPts val="600"/>
              </a:spcAft>
            </a:pPr>
            <a:r>
              <a:rPr lang="fr-FR" dirty="0"/>
              <a:t>Qu’évoquent-elles ?</a:t>
            </a:r>
          </a:p>
          <a:p>
            <a:pPr>
              <a:spcAft>
                <a:spcPts val="600"/>
              </a:spcAft>
            </a:pPr>
            <a:endParaRPr lang="fr-FR" dirty="0"/>
          </a:p>
          <a:p>
            <a:pPr>
              <a:spcAft>
                <a:spcPts val="600"/>
              </a:spcAft>
            </a:pPr>
            <a:r>
              <a:rPr lang="fr-FR" dirty="0"/>
              <a:t>Dans quel but à votre avis ?</a:t>
            </a:r>
          </a:p>
          <a:p>
            <a:pPr>
              <a:spcAft>
                <a:spcPts val="600"/>
              </a:spcAft>
            </a:pPr>
            <a:endParaRPr lang="fr-FR" dirty="0"/>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42</a:t>
            </a:fld>
            <a:endParaRPr lang="fr-FR" b="1" dirty="0">
              <a:latin typeface="Century Gothic"/>
              <a:cs typeface="Century Gothic"/>
            </a:endParaRPr>
          </a:p>
        </p:txBody>
      </p:sp>
      <p:pic>
        <p:nvPicPr>
          <p:cNvPr id="11" name="Image 10"/>
          <p:cNvPicPr>
            <a:picLocks noChangeAspect="1"/>
          </p:cNvPicPr>
          <p:nvPr/>
        </p:nvPicPr>
        <p:blipFill>
          <a:blip r:embed="rId4"/>
          <a:stretch>
            <a:fillRect/>
          </a:stretch>
        </p:blipFill>
        <p:spPr>
          <a:xfrm>
            <a:off x="5819641" y="3726831"/>
            <a:ext cx="2880000" cy="2250000"/>
          </a:xfrm>
          <a:prstGeom prst="rect">
            <a:avLst/>
          </a:prstGeom>
        </p:spPr>
      </p:pic>
      <p:pic>
        <p:nvPicPr>
          <p:cNvPr id="12" name="Image 11"/>
          <p:cNvPicPr>
            <a:picLocks noChangeAspect="1"/>
          </p:cNvPicPr>
          <p:nvPr/>
        </p:nvPicPr>
        <p:blipFill>
          <a:blip r:embed="rId5"/>
          <a:stretch>
            <a:fillRect/>
          </a:stretch>
        </p:blipFill>
        <p:spPr>
          <a:xfrm>
            <a:off x="5771128" y="0"/>
            <a:ext cx="2977027" cy="2977027"/>
          </a:xfrm>
          <a:prstGeom prst="rect">
            <a:avLst/>
          </a:prstGeom>
        </p:spPr>
      </p:pic>
      <p:pic>
        <p:nvPicPr>
          <p:cNvPr id="16" name="Image 15"/>
          <p:cNvPicPr>
            <a:picLocks noChangeAspect="1"/>
          </p:cNvPicPr>
          <p:nvPr/>
        </p:nvPicPr>
        <p:blipFill>
          <a:blip r:embed="rId6"/>
          <a:stretch>
            <a:fillRect/>
          </a:stretch>
        </p:blipFill>
        <p:spPr>
          <a:xfrm>
            <a:off x="5819641" y="2532650"/>
            <a:ext cx="2880000" cy="70920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 name="Image 14"/>
          <p:cNvPicPr>
            <a:picLocks noChangeAspect="1"/>
          </p:cNvPicPr>
          <p:nvPr/>
        </p:nvPicPr>
        <p:blipFill>
          <a:blip r:embed="rId3"/>
          <a:stretch>
            <a:fillRect/>
          </a:stretch>
        </p:blipFill>
        <p:spPr>
          <a:xfrm>
            <a:off x="6080125" y="4406900"/>
            <a:ext cx="2451100" cy="2451100"/>
          </a:xfrm>
          <a:prstGeom prst="rect">
            <a:avLst/>
          </a:prstGeom>
        </p:spPr>
      </p:pic>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On peut essayer de décoder les intentions des graphistes à travers les logos qu’ils ont créé</a:t>
            </a:r>
          </a:p>
        </p:txBody>
      </p:sp>
      <p:sp>
        <p:nvSpPr>
          <p:cNvPr id="4" name="Rectangle 3"/>
          <p:cNvSpPr/>
          <p:nvPr/>
        </p:nvSpPr>
        <p:spPr>
          <a:xfrm>
            <a:off x="5374841"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43</a:t>
            </a:fld>
            <a:endParaRPr lang="fr-FR" b="1" dirty="0">
              <a:latin typeface="Century Gothic"/>
              <a:cs typeface="Century Gothic"/>
            </a:endParaRPr>
          </a:p>
        </p:txBody>
      </p:sp>
      <p:pic>
        <p:nvPicPr>
          <p:cNvPr id="13" name="Image 12"/>
          <p:cNvPicPr>
            <a:picLocks noChangeAspect="1"/>
          </p:cNvPicPr>
          <p:nvPr/>
        </p:nvPicPr>
        <p:blipFill>
          <a:blip r:embed="rId4"/>
          <a:stretch>
            <a:fillRect/>
          </a:stretch>
        </p:blipFill>
        <p:spPr>
          <a:xfrm>
            <a:off x="5468704" y="596900"/>
            <a:ext cx="3580993" cy="2290614"/>
          </a:xfrm>
          <a:prstGeom prst="rect">
            <a:avLst/>
          </a:prstGeom>
        </p:spPr>
      </p:pic>
      <p:pic>
        <p:nvPicPr>
          <p:cNvPr id="14" name="Image 13"/>
          <p:cNvPicPr>
            <a:picLocks noChangeAspect="1"/>
          </p:cNvPicPr>
          <p:nvPr/>
        </p:nvPicPr>
        <p:blipFill>
          <a:blip r:embed="rId5"/>
          <a:stretch>
            <a:fillRect/>
          </a:stretch>
        </p:blipFill>
        <p:spPr>
          <a:xfrm>
            <a:off x="5455231" y="3563708"/>
            <a:ext cx="3607938" cy="2405292"/>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 name="Image 14"/>
          <p:cNvPicPr>
            <a:picLocks noChangeAspect="1"/>
          </p:cNvPicPr>
          <p:nvPr/>
        </p:nvPicPr>
        <p:blipFill>
          <a:blip r:embed="rId3"/>
          <a:stretch>
            <a:fillRect/>
          </a:stretch>
        </p:blipFill>
        <p:spPr>
          <a:xfrm>
            <a:off x="6080125" y="4406900"/>
            <a:ext cx="2451100" cy="2451100"/>
          </a:xfrm>
          <a:prstGeom prst="rect">
            <a:avLst/>
          </a:prstGeom>
        </p:spPr>
      </p:pic>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On peut essayer de décoder les intentions des graphistes à travers les logos qu’ils ont créé</a:t>
            </a:r>
          </a:p>
        </p:txBody>
      </p:sp>
      <p:sp>
        <p:nvSpPr>
          <p:cNvPr id="4" name="Rectangle 3"/>
          <p:cNvSpPr/>
          <p:nvPr/>
        </p:nvSpPr>
        <p:spPr>
          <a:xfrm>
            <a:off x="5539177"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44</a:t>
            </a:fld>
            <a:endParaRPr lang="fr-FR" b="1" dirty="0">
              <a:latin typeface="Century Gothic"/>
              <a:cs typeface="Century Gothic"/>
            </a:endParaRPr>
          </a:p>
        </p:txBody>
      </p:sp>
      <p:pic>
        <p:nvPicPr>
          <p:cNvPr id="11" name="Image 10"/>
          <p:cNvPicPr>
            <a:picLocks noChangeAspect="1"/>
          </p:cNvPicPr>
          <p:nvPr/>
        </p:nvPicPr>
        <p:blipFill>
          <a:blip r:embed="rId4"/>
          <a:stretch>
            <a:fillRect/>
          </a:stretch>
        </p:blipFill>
        <p:spPr>
          <a:xfrm>
            <a:off x="-278047" y="3048000"/>
            <a:ext cx="3810000" cy="3810000"/>
          </a:xfrm>
          <a:prstGeom prst="rect">
            <a:avLst/>
          </a:prstGeom>
        </p:spPr>
      </p:pic>
      <p:pic>
        <p:nvPicPr>
          <p:cNvPr id="10" name="Image 9"/>
          <p:cNvPicPr>
            <a:picLocks noChangeAspect="1"/>
          </p:cNvPicPr>
          <p:nvPr/>
        </p:nvPicPr>
        <p:blipFill>
          <a:blip r:embed="rId5"/>
          <a:stretch>
            <a:fillRect/>
          </a:stretch>
        </p:blipFill>
        <p:spPr>
          <a:xfrm>
            <a:off x="6057537" y="931645"/>
            <a:ext cx="2731998" cy="2748390"/>
          </a:xfrm>
          <a:prstGeom prst="rect">
            <a:avLst/>
          </a:prstGeom>
        </p:spPr>
      </p:pic>
      <p:pic>
        <p:nvPicPr>
          <p:cNvPr id="12" name="Image 11"/>
          <p:cNvPicPr>
            <a:picLocks noChangeAspect="1"/>
          </p:cNvPicPr>
          <p:nvPr/>
        </p:nvPicPr>
        <p:blipFill>
          <a:blip r:embed="rId6"/>
          <a:stretch>
            <a:fillRect/>
          </a:stretch>
        </p:blipFill>
        <p:spPr>
          <a:xfrm>
            <a:off x="5912653" y="3680035"/>
            <a:ext cx="3021766" cy="3021766"/>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 name="Image 14"/>
          <p:cNvPicPr>
            <a:picLocks noChangeAspect="1"/>
          </p:cNvPicPr>
          <p:nvPr/>
        </p:nvPicPr>
        <p:blipFill>
          <a:blip r:embed="rId3"/>
          <a:stretch>
            <a:fillRect/>
          </a:stretch>
        </p:blipFill>
        <p:spPr>
          <a:xfrm>
            <a:off x="6080125" y="4406900"/>
            <a:ext cx="2451100" cy="2451100"/>
          </a:xfrm>
          <a:prstGeom prst="rect">
            <a:avLst/>
          </a:prstGeom>
        </p:spPr>
      </p:pic>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On peut essayer de décoder les intentions des graphistes à travers les logos qu’ils ont créé</a:t>
            </a:r>
          </a:p>
        </p:txBody>
      </p:sp>
      <p:sp>
        <p:nvSpPr>
          <p:cNvPr id="4" name="Rectangle 3"/>
          <p:cNvSpPr/>
          <p:nvPr/>
        </p:nvSpPr>
        <p:spPr>
          <a:xfrm>
            <a:off x="5354641"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45</a:t>
            </a:fld>
            <a:endParaRPr lang="fr-FR" b="1" dirty="0">
              <a:latin typeface="Century Gothic"/>
              <a:cs typeface="Century Gothic"/>
            </a:endParaRPr>
          </a:p>
        </p:txBody>
      </p:sp>
      <p:pic>
        <p:nvPicPr>
          <p:cNvPr id="13" name="Image 12"/>
          <p:cNvPicPr>
            <a:picLocks noChangeAspect="1"/>
          </p:cNvPicPr>
          <p:nvPr/>
        </p:nvPicPr>
        <p:blipFill>
          <a:blip r:embed="rId4"/>
          <a:stretch>
            <a:fillRect/>
          </a:stretch>
        </p:blipFill>
        <p:spPr>
          <a:xfrm>
            <a:off x="5799000" y="3462864"/>
            <a:ext cx="2880000" cy="2505600"/>
          </a:xfrm>
          <a:prstGeom prst="rect">
            <a:avLst/>
          </a:prstGeom>
        </p:spPr>
      </p:pic>
      <p:pic>
        <p:nvPicPr>
          <p:cNvPr id="16" name="Image 15"/>
          <p:cNvPicPr>
            <a:picLocks noChangeAspect="1"/>
          </p:cNvPicPr>
          <p:nvPr/>
        </p:nvPicPr>
        <p:blipFill>
          <a:blip r:embed="rId5"/>
          <a:stretch>
            <a:fillRect/>
          </a:stretch>
        </p:blipFill>
        <p:spPr>
          <a:xfrm>
            <a:off x="5579481" y="971550"/>
            <a:ext cx="3256055" cy="547017"/>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 name="Image 14"/>
          <p:cNvPicPr>
            <a:picLocks noChangeAspect="1"/>
          </p:cNvPicPr>
          <p:nvPr/>
        </p:nvPicPr>
        <p:blipFill>
          <a:blip r:embed="rId3"/>
          <a:stretch>
            <a:fillRect/>
          </a:stretch>
        </p:blipFill>
        <p:spPr>
          <a:xfrm>
            <a:off x="6080125" y="4406900"/>
            <a:ext cx="2451100" cy="2451100"/>
          </a:xfrm>
          <a:prstGeom prst="rect">
            <a:avLst/>
          </a:prstGeom>
        </p:spPr>
      </p:pic>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On peut essayer de décoder les intentions des graphistes à travers les logos qu’ils ont créé</a:t>
            </a:r>
          </a:p>
        </p:txBody>
      </p:sp>
      <p:sp>
        <p:nvSpPr>
          <p:cNvPr id="4" name="Rectangle 3"/>
          <p:cNvSpPr/>
          <p:nvPr/>
        </p:nvSpPr>
        <p:spPr>
          <a:xfrm>
            <a:off x="5354641"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46</a:t>
            </a:fld>
            <a:endParaRPr lang="fr-FR" b="1" dirty="0">
              <a:latin typeface="Century Gothic"/>
              <a:cs typeface="Century Gothic"/>
            </a:endParaRPr>
          </a:p>
        </p:txBody>
      </p:sp>
      <p:pic>
        <p:nvPicPr>
          <p:cNvPr id="11" name="Image 10"/>
          <p:cNvPicPr>
            <a:picLocks noChangeAspect="1"/>
          </p:cNvPicPr>
          <p:nvPr/>
        </p:nvPicPr>
        <p:blipFill>
          <a:blip r:embed="rId4"/>
          <a:stretch>
            <a:fillRect/>
          </a:stretch>
        </p:blipFill>
        <p:spPr>
          <a:xfrm>
            <a:off x="6731000" y="863600"/>
            <a:ext cx="1016000" cy="1016000"/>
          </a:xfrm>
          <a:prstGeom prst="rect">
            <a:avLst/>
          </a:prstGeom>
        </p:spPr>
      </p:pic>
      <p:pic>
        <p:nvPicPr>
          <p:cNvPr id="12" name="Image 11"/>
          <p:cNvPicPr>
            <a:picLocks noChangeAspect="1"/>
          </p:cNvPicPr>
          <p:nvPr/>
        </p:nvPicPr>
        <p:blipFill>
          <a:blip r:embed="rId5"/>
          <a:stretch>
            <a:fillRect/>
          </a:stretch>
        </p:blipFill>
        <p:spPr>
          <a:xfrm>
            <a:off x="5969000" y="2847496"/>
            <a:ext cx="2540000" cy="346710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 name="Image 14"/>
          <p:cNvPicPr>
            <a:picLocks noChangeAspect="1"/>
          </p:cNvPicPr>
          <p:nvPr/>
        </p:nvPicPr>
        <p:blipFill>
          <a:blip r:embed="rId3"/>
          <a:stretch>
            <a:fillRect/>
          </a:stretch>
        </p:blipFill>
        <p:spPr>
          <a:xfrm>
            <a:off x="6080125" y="4406900"/>
            <a:ext cx="2451100" cy="2451100"/>
          </a:xfrm>
          <a:prstGeom prst="rect">
            <a:avLst/>
          </a:prstGeom>
        </p:spPr>
      </p:pic>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On peut essayer de décoder les intentions des graphistes à travers les logos qu’ils ont créé</a:t>
            </a:r>
          </a:p>
        </p:txBody>
      </p:sp>
      <p:sp>
        <p:nvSpPr>
          <p:cNvPr id="4" name="Rectangle 3"/>
          <p:cNvSpPr/>
          <p:nvPr/>
        </p:nvSpPr>
        <p:spPr>
          <a:xfrm>
            <a:off x="5354641"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47</a:t>
            </a:fld>
            <a:endParaRPr lang="fr-FR" b="1" dirty="0">
              <a:latin typeface="Century Gothic"/>
              <a:cs typeface="Century Gothic"/>
            </a:endParaRPr>
          </a:p>
        </p:txBody>
      </p:sp>
      <p:pic>
        <p:nvPicPr>
          <p:cNvPr id="10" name="Image 9"/>
          <p:cNvPicPr>
            <a:picLocks noChangeAspect="1"/>
          </p:cNvPicPr>
          <p:nvPr/>
        </p:nvPicPr>
        <p:blipFill>
          <a:blip r:embed="rId4"/>
          <a:stretch>
            <a:fillRect/>
          </a:stretch>
        </p:blipFill>
        <p:spPr>
          <a:xfrm>
            <a:off x="5872705" y="503238"/>
            <a:ext cx="2880000" cy="2880000"/>
          </a:xfrm>
          <a:prstGeom prst="rect">
            <a:avLst/>
          </a:prstGeom>
        </p:spPr>
      </p:pic>
      <p:pic>
        <p:nvPicPr>
          <p:cNvPr id="14" name="Image 13"/>
          <p:cNvPicPr>
            <a:picLocks noChangeAspect="1"/>
          </p:cNvPicPr>
          <p:nvPr/>
        </p:nvPicPr>
        <p:blipFill>
          <a:blip r:embed="rId5"/>
          <a:stretch>
            <a:fillRect/>
          </a:stretch>
        </p:blipFill>
        <p:spPr>
          <a:xfrm>
            <a:off x="5847415" y="3693432"/>
            <a:ext cx="2905289" cy="2905289"/>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 name="Image 14"/>
          <p:cNvPicPr>
            <a:picLocks noChangeAspect="1"/>
          </p:cNvPicPr>
          <p:nvPr/>
        </p:nvPicPr>
        <p:blipFill>
          <a:blip r:embed="rId3"/>
          <a:stretch>
            <a:fillRect/>
          </a:stretch>
        </p:blipFill>
        <p:spPr>
          <a:xfrm>
            <a:off x="6080125" y="4406900"/>
            <a:ext cx="2451100" cy="2451100"/>
          </a:xfrm>
          <a:prstGeom prst="rect">
            <a:avLst/>
          </a:prstGeom>
        </p:spPr>
      </p:pic>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On peut essayer de décoder les intentions des graphistes à travers les logos qu’ils ont créé</a:t>
            </a:r>
          </a:p>
        </p:txBody>
      </p:sp>
      <p:sp>
        <p:nvSpPr>
          <p:cNvPr id="4" name="Rectangle 3"/>
          <p:cNvSpPr/>
          <p:nvPr/>
        </p:nvSpPr>
        <p:spPr>
          <a:xfrm>
            <a:off x="5354641"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48</a:t>
            </a:fld>
            <a:endParaRPr lang="fr-FR" b="1" dirty="0">
              <a:latin typeface="Century Gothic"/>
              <a:cs typeface="Century Gothic"/>
            </a:endParaRPr>
          </a:p>
        </p:txBody>
      </p:sp>
      <p:pic>
        <p:nvPicPr>
          <p:cNvPr id="11" name="Image 10"/>
          <p:cNvPicPr>
            <a:picLocks noChangeAspect="1"/>
          </p:cNvPicPr>
          <p:nvPr/>
        </p:nvPicPr>
        <p:blipFill>
          <a:blip r:embed="rId4"/>
          <a:stretch>
            <a:fillRect/>
          </a:stretch>
        </p:blipFill>
        <p:spPr>
          <a:xfrm>
            <a:off x="5364962" y="3755842"/>
            <a:ext cx="3748077" cy="2811058"/>
          </a:xfrm>
          <a:prstGeom prst="rect">
            <a:avLst/>
          </a:prstGeom>
        </p:spPr>
      </p:pic>
      <p:pic>
        <p:nvPicPr>
          <p:cNvPr id="12" name="Image 11"/>
          <p:cNvPicPr>
            <a:picLocks noChangeAspect="1"/>
          </p:cNvPicPr>
          <p:nvPr/>
        </p:nvPicPr>
        <p:blipFill>
          <a:blip r:embed="rId5"/>
          <a:stretch>
            <a:fillRect/>
          </a:stretch>
        </p:blipFill>
        <p:spPr>
          <a:xfrm>
            <a:off x="5799000" y="875842"/>
            <a:ext cx="2880000" cy="288000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441" y="3593190"/>
            <a:ext cx="9143559" cy="326481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On peut observer les légers ajustement typographique lors d’un rajeunissement de logo</a:t>
            </a:r>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49</a:t>
            </a:fld>
            <a:endParaRPr lang="fr-FR" b="1" dirty="0">
              <a:latin typeface="Century Gothic"/>
              <a:cs typeface="Century Gothic"/>
            </a:endParaRPr>
          </a:p>
        </p:txBody>
      </p:sp>
      <p:pic>
        <p:nvPicPr>
          <p:cNvPr id="11" name="Image 10"/>
          <p:cNvPicPr>
            <a:picLocks noChangeAspect="1"/>
          </p:cNvPicPr>
          <p:nvPr/>
        </p:nvPicPr>
        <p:blipFill>
          <a:blip r:embed="rId3"/>
          <a:stretch>
            <a:fillRect/>
          </a:stretch>
        </p:blipFill>
        <p:spPr>
          <a:xfrm>
            <a:off x="2688082" y="3593190"/>
            <a:ext cx="3768277" cy="282620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dirty="0"/>
              <a:t>Généralités</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6"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7"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a:t>
            </a:fld>
            <a:endParaRPr lang="fr-FR" b="1" dirty="0">
              <a:latin typeface="Century Gothic"/>
              <a:cs typeface="Century Gothic"/>
            </a:endParaRPr>
          </a:p>
        </p:txBody>
      </p:sp>
      <p:sp>
        <p:nvSpPr>
          <p:cNvPr id="9" name="Espace réservé du contenu 2"/>
          <p:cNvSpPr>
            <a:spLocks noGrp="1"/>
          </p:cNvSpPr>
          <p:nvPr>
            <p:ph idx="1"/>
          </p:nvPr>
        </p:nvSpPr>
        <p:spPr>
          <a:xfrm>
            <a:off x="988358" y="2044700"/>
            <a:ext cx="4386924" cy="4081463"/>
          </a:xfrm>
        </p:spPr>
        <p:txBody>
          <a:bodyPr>
            <a:normAutofit/>
          </a:bodyPr>
          <a:lstStyle/>
          <a:p>
            <a:r>
              <a:rPr lang="fr-FR" dirty="0">
                <a:solidFill>
                  <a:srgbClr val="FFFFFF"/>
                </a:solidFill>
              </a:rPr>
              <a:t>Le </a:t>
            </a:r>
            <a:r>
              <a:rPr lang="fr-FR" b="1" dirty="0">
                <a:solidFill>
                  <a:srgbClr val="FFFFFF"/>
                </a:solidFill>
              </a:rPr>
              <a:t>texte </a:t>
            </a:r>
            <a:r>
              <a:rPr lang="fr-FR" dirty="0">
                <a:solidFill>
                  <a:srgbClr val="FFFFFF"/>
                </a:solidFill>
              </a:rPr>
              <a:t>forme une </a:t>
            </a:r>
            <a:r>
              <a:rPr lang="fr-FR" b="1" dirty="0">
                <a:solidFill>
                  <a:srgbClr val="FFFFFF"/>
                </a:solidFill>
              </a:rPr>
              <a:t>masse</a:t>
            </a:r>
            <a:r>
              <a:rPr lang="fr-FR" dirty="0">
                <a:solidFill>
                  <a:srgbClr val="FFFFFF"/>
                </a:solidFill>
              </a:rPr>
              <a:t>, le « gris », ainsi que des formes, des couleurs qu’il faut </a:t>
            </a:r>
            <a:r>
              <a:rPr lang="fr-FR" b="1" dirty="0">
                <a:solidFill>
                  <a:schemeClr val="accent1"/>
                </a:solidFill>
              </a:rPr>
              <a:t>harmoniser</a:t>
            </a:r>
          </a:p>
          <a:p>
            <a:r>
              <a:rPr lang="fr-FR" dirty="0">
                <a:solidFill>
                  <a:srgbClr val="FFFFFF"/>
                </a:solidFill>
              </a:rPr>
              <a:t>Quel que soit le support le texte doit être</a:t>
            </a:r>
          </a:p>
          <a:p>
            <a:pPr lvl="2">
              <a:buNone/>
            </a:pPr>
            <a:r>
              <a:rPr lang="fr-FR" sz="2900" b="1" dirty="0">
                <a:solidFill>
                  <a:srgbClr val="FFFFFF"/>
                </a:solidFill>
              </a:rPr>
              <a:t>Accueillant</a:t>
            </a:r>
          </a:p>
          <a:p>
            <a:pPr lvl="2">
              <a:buNone/>
            </a:pPr>
            <a:r>
              <a:rPr lang="fr-FR" sz="2900" b="1" dirty="0">
                <a:solidFill>
                  <a:srgbClr val="FFFFFF"/>
                </a:solidFill>
              </a:rPr>
              <a:t>confortable</a:t>
            </a:r>
            <a:endParaRPr lang="fr-FR" sz="2900" b="1" dirty="0">
              <a:solidFill>
                <a:srgbClr val="FFFFFF"/>
              </a:solidFill>
            </a:endParaRPr>
          </a:p>
          <a:p>
            <a:pPr lvl="2">
              <a:buNone/>
            </a:pPr>
            <a:r>
              <a:rPr lang="fr-FR" sz="2900" b="1" dirty="0">
                <a:solidFill>
                  <a:srgbClr val="FFFFFF"/>
                </a:solidFill>
              </a:rPr>
              <a:t>séduisant</a:t>
            </a:r>
          </a:p>
          <a:p>
            <a:endParaRPr lang="fr-FR" b="1" dirty="0">
              <a:solidFill>
                <a:srgbClr val="FFFFFF"/>
              </a:solidFill>
            </a:endParaRPr>
          </a:p>
        </p:txBody>
      </p:sp>
      <p:pic>
        <p:nvPicPr>
          <p:cNvPr id="10" name="Image 9"/>
          <p:cNvPicPr>
            <a:picLocks noChangeAspect="1"/>
          </p:cNvPicPr>
          <p:nvPr/>
        </p:nvPicPr>
        <p:blipFill>
          <a:blip r:embed="rId3"/>
          <a:srcRect r="39633"/>
          <a:stretch>
            <a:fillRect/>
          </a:stretch>
        </p:blipFill>
        <p:spPr>
          <a:xfrm>
            <a:off x="5375282" y="2044700"/>
            <a:ext cx="3768718" cy="2431379"/>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Rectangle 9"/>
          <p:cNvSpPr/>
          <p:nvPr/>
        </p:nvSpPr>
        <p:spPr>
          <a:xfrm>
            <a:off x="0" y="3593190"/>
            <a:ext cx="9143559" cy="326481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dirty="0"/>
              <a:t>On peut observer les légers ajustement typographique lors d’un rajeunissement de logo</a:t>
            </a:r>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50</a:t>
            </a:fld>
            <a:endParaRPr lang="fr-FR" b="1" dirty="0">
              <a:latin typeface="Century Gothic"/>
              <a:cs typeface="Century Gothic"/>
            </a:endParaRPr>
          </a:p>
        </p:txBody>
      </p:sp>
      <p:pic>
        <p:nvPicPr>
          <p:cNvPr id="12" name="Image 11"/>
          <p:cNvPicPr>
            <a:picLocks noChangeAspect="1"/>
          </p:cNvPicPr>
          <p:nvPr/>
        </p:nvPicPr>
        <p:blipFill>
          <a:blip r:embed="rId3"/>
          <a:stretch>
            <a:fillRect/>
          </a:stretch>
        </p:blipFill>
        <p:spPr>
          <a:xfrm>
            <a:off x="1465428" y="3594248"/>
            <a:ext cx="5517980" cy="3288492"/>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12"/>
          <p:cNvSpPr/>
          <p:nvPr/>
        </p:nvSpPr>
        <p:spPr>
          <a:xfrm>
            <a:off x="0" y="3593190"/>
            <a:ext cx="9143559" cy="326481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 name="Espace réservé du contenu 2"/>
          <p:cNvSpPr>
            <a:spLocks noGrp="1"/>
          </p:cNvSpPr>
          <p:nvPr>
            <p:ph idx="1"/>
          </p:nvPr>
        </p:nvSpPr>
        <p:spPr>
          <a:xfrm>
            <a:off x="988357" y="2044700"/>
            <a:ext cx="7304881" cy="4081463"/>
          </a:xfrm>
        </p:spPr>
        <p:txBody>
          <a:bodyPr>
            <a:normAutofit/>
          </a:bodyPr>
          <a:lstStyle/>
          <a:p>
            <a:pPr>
              <a:spcAft>
                <a:spcPts val="600"/>
              </a:spcAft>
            </a:pPr>
            <a:r>
              <a:rPr lang="fr-FR" dirty="0"/>
              <a:t>On peut observer les légers ajustement typographique lors d’un rajeunissement de logo</a:t>
            </a:r>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51</a:t>
            </a:fld>
            <a:endParaRPr lang="fr-FR" b="1" dirty="0">
              <a:latin typeface="Century Gothic"/>
              <a:cs typeface="Century Gothic"/>
            </a:endParaRPr>
          </a:p>
        </p:txBody>
      </p:sp>
      <p:pic>
        <p:nvPicPr>
          <p:cNvPr id="10" name="Image 9"/>
          <p:cNvPicPr>
            <a:picLocks noChangeAspect="1"/>
          </p:cNvPicPr>
          <p:nvPr/>
        </p:nvPicPr>
        <p:blipFill>
          <a:blip r:embed="rId3"/>
          <a:stretch>
            <a:fillRect/>
          </a:stretch>
        </p:blipFill>
        <p:spPr>
          <a:xfrm>
            <a:off x="2037132" y="3580291"/>
            <a:ext cx="5499884" cy="3277709"/>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12"/>
          <p:cNvSpPr/>
          <p:nvPr/>
        </p:nvSpPr>
        <p:spPr>
          <a:xfrm>
            <a:off x="0" y="3593190"/>
            <a:ext cx="9143559" cy="326481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 name="Espace réservé du contenu 2"/>
          <p:cNvSpPr>
            <a:spLocks noGrp="1"/>
          </p:cNvSpPr>
          <p:nvPr>
            <p:ph idx="1"/>
          </p:nvPr>
        </p:nvSpPr>
        <p:spPr>
          <a:xfrm>
            <a:off x="988357" y="2044700"/>
            <a:ext cx="7304881" cy="4081463"/>
          </a:xfrm>
        </p:spPr>
        <p:txBody>
          <a:bodyPr>
            <a:normAutofit/>
          </a:bodyPr>
          <a:lstStyle/>
          <a:p>
            <a:pPr>
              <a:spcAft>
                <a:spcPts val="600"/>
              </a:spcAft>
            </a:pPr>
            <a:r>
              <a:rPr lang="fr-FR" dirty="0"/>
              <a:t>On peut observer les légers ajustement typographique lors d’un rajeunissement de logo</a:t>
            </a:r>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52</a:t>
            </a:fld>
            <a:endParaRPr lang="fr-FR" b="1" dirty="0">
              <a:latin typeface="Century Gothic"/>
              <a:cs typeface="Century Gothic"/>
            </a:endParaRPr>
          </a:p>
        </p:txBody>
      </p:sp>
      <p:pic>
        <p:nvPicPr>
          <p:cNvPr id="11" name="Image 10"/>
          <p:cNvPicPr>
            <a:picLocks noChangeAspect="1"/>
          </p:cNvPicPr>
          <p:nvPr/>
        </p:nvPicPr>
        <p:blipFill>
          <a:blip r:embed="rId3"/>
          <a:stretch>
            <a:fillRect/>
          </a:stretch>
        </p:blipFill>
        <p:spPr>
          <a:xfrm>
            <a:off x="800100" y="3944422"/>
            <a:ext cx="7543800" cy="265430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12"/>
          <p:cNvSpPr/>
          <p:nvPr/>
        </p:nvSpPr>
        <p:spPr>
          <a:xfrm>
            <a:off x="0" y="3593190"/>
            <a:ext cx="9143559" cy="326481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 name="Espace réservé du contenu 2"/>
          <p:cNvSpPr>
            <a:spLocks noGrp="1"/>
          </p:cNvSpPr>
          <p:nvPr>
            <p:ph idx="1"/>
          </p:nvPr>
        </p:nvSpPr>
        <p:spPr>
          <a:xfrm>
            <a:off x="988357" y="2044700"/>
            <a:ext cx="7304881" cy="4081463"/>
          </a:xfrm>
        </p:spPr>
        <p:txBody>
          <a:bodyPr>
            <a:normAutofit/>
          </a:bodyPr>
          <a:lstStyle/>
          <a:p>
            <a:pPr>
              <a:spcAft>
                <a:spcPts val="600"/>
              </a:spcAft>
            </a:pPr>
            <a:r>
              <a:rPr lang="fr-FR" dirty="0"/>
              <a:t>On peut observer les légers ajustement typographique lors d’un rajeunissement de logo</a:t>
            </a:r>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53</a:t>
            </a:fld>
            <a:endParaRPr lang="fr-FR" b="1" dirty="0">
              <a:latin typeface="Century Gothic"/>
              <a:cs typeface="Century Gothic"/>
            </a:endParaRPr>
          </a:p>
        </p:txBody>
      </p:sp>
      <p:pic>
        <p:nvPicPr>
          <p:cNvPr id="10" name="Image 9"/>
          <p:cNvPicPr>
            <a:picLocks noChangeAspect="1"/>
          </p:cNvPicPr>
          <p:nvPr/>
        </p:nvPicPr>
        <p:blipFill>
          <a:blip r:embed="rId3"/>
          <a:stretch>
            <a:fillRect/>
          </a:stretch>
        </p:blipFill>
        <p:spPr>
          <a:xfrm>
            <a:off x="2214425" y="3758714"/>
            <a:ext cx="4715150" cy="2810038"/>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12"/>
          <p:cNvSpPr/>
          <p:nvPr/>
        </p:nvSpPr>
        <p:spPr>
          <a:xfrm>
            <a:off x="0" y="3593190"/>
            <a:ext cx="9143559" cy="326481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 name="Espace réservé du contenu 2"/>
          <p:cNvSpPr>
            <a:spLocks noGrp="1"/>
          </p:cNvSpPr>
          <p:nvPr>
            <p:ph idx="1"/>
          </p:nvPr>
        </p:nvSpPr>
        <p:spPr>
          <a:xfrm>
            <a:off x="988357" y="2044700"/>
            <a:ext cx="7304881" cy="4081463"/>
          </a:xfrm>
        </p:spPr>
        <p:txBody>
          <a:bodyPr>
            <a:normAutofit/>
          </a:bodyPr>
          <a:lstStyle/>
          <a:p>
            <a:pPr>
              <a:spcAft>
                <a:spcPts val="600"/>
              </a:spcAft>
            </a:pPr>
            <a:r>
              <a:rPr lang="fr-FR" dirty="0"/>
              <a:t>On peut observer les légers ajustement typographique lors d’un rajeunissement de logo</a:t>
            </a:r>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54</a:t>
            </a:fld>
            <a:endParaRPr lang="fr-FR" b="1" dirty="0">
              <a:latin typeface="Century Gothic"/>
              <a:cs typeface="Century Gothic"/>
            </a:endParaRPr>
          </a:p>
        </p:txBody>
      </p:sp>
      <p:pic>
        <p:nvPicPr>
          <p:cNvPr id="11" name="Image 10"/>
          <p:cNvPicPr>
            <a:picLocks noChangeAspect="1"/>
          </p:cNvPicPr>
          <p:nvPr/>
        </p:nvPicPr>
        <p:blipFill>
          <a:blip r:embed="rId3"/>
          <a:stretch>
            <a:fillRect/>
          </a:stretch>
        </p:blipFill>
        <p:spPr>
          <a:xfrm>
            <a:off x="1183198" y="3593190"/>
            <a:ext cx="6777604" cy="3172692"/>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12"/>
          <p:cNvSpPr/>
          <p:nvPr/>
        </p:nvSpPr>
        <p:spPr>
          <a:xfrm>
            <a:off x="0" y="3593190"/>
            <a:ext cx="9143559" cy="326481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 name="Espace réservé du contenu 2"/>
          <p:cNvSpPr>
            <a:spLocks noGrp="1"/>
          </p:cNvSpPr>
          <p:nvPr>
            <p:ph idx="1"/>
          </p:nvPr>
        </p:nvSpPr>
        <p:spPr>
          <a:xfrm>
            <a:off x="988357" y="2044700"/>
            <a:ext cx="7304881" cy="4081463"/>
          </a:xfrm>
        </p:spPr>
        <p:txBody>
          <a:bodyPr>
            <a:normAutofit/>
          </a:bodyPr>
          <a:lstStyle/>
          <a:p>
            <a:pPr>
              <a:spcAft>
                <a:spcPts val="600"/>
              </a:spcAft>
            </a:pPr>
            <a:r>
              <a:rPr lang="fr-FR" dirty="0"/>
              <a:t>On peut observer les légers ajustement typographique lors d’un rajeunissement de logo</a:t>
            </a:r>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55</a:t>
            </a:fld>
            <a:endParaRPr lang="fr-FR" b="1" dirty="0">
              <a:latin typeface="Century Gothic"/>
              <a:cs typeface="Century Gothic"/>
            </a:endParaRPr>
          </a:p>
        </p:txBody>
      </p:sp>
      <p:pic>
        <p:nvPicPr>
          <p:cNvPr id="10" name="Image 9"/>
          <p:cNvPicPr>
            <a:picLocks noChangeAspect="1"/>
          </p:cNvPicPr>
          <p:nvPr/>
        </p:nvPicPr>
        <p:blipFill>
          <a:blip r:embed="rId3"/>
          <a:stretch>
            <a:fillRect/>
          </a:stretch>
        </p:blipFill>
        <p:spPr>
          <a:xfrm>
            <a:off x="1515881" y="3593190"/>
            <a:ext cx="6112238" cy="3824780"/>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12"/>
          <p:cNvSpPr/>
          <p:nvPr/>
        </p:nvSpPr>
        <p:spPr>
          <a:xfrm>
            <a:off x="0" y="3593190"/>
            <a:ext cx="9143559" cy="326481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 name="Espace réservé du contenu 2"/>
          <p:cNvSpPr>
            <a:spLocks noGrp="1"/>
          </p:cNvSpPr>
          <p:nvPr>
            <p:ph idx="1"/>
          </p:nvPr>
        </p:nvSpPr>
        <p:spPr>
          <a:xfrm>
            <a:off x="988357" y="2044700"/>
            <a:ext cx="7304881" cy="4081463"/>
          </a:xfrm>
        </p:spPr>
        <p:txBody>
          <a:bodyPr>
            <a:normAutofit/>
          </a:bodyPr>
          <a:lstStyle/>
          <a:p>
            <a:pPr>
              <a:spcAft>
                <a:spcPts val="600"/>
              </a:spcAft>
            </a:pPr>
            <a:r>
              <a:rPr lang="fr-FR" dirty="0"/>
              <a:t>On peut observer les légers ajustement typographique lors d’un rajeunissement de logo</a:t>
            </a:r>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56</a:t>
            </a:fld>
            <a:endParaRPr lang="fr-FR" b="1" dirty="0">
              <a:latin typeface="Century Gothic"/>
              <a:cs typeface="Century Gothic"/>
            </a:endParaRPr>
          </a:p>
        </p:txBody>
      </p:sp>
      <p:pic>
        <p:nvPicPr>
          <p:cNvPr id="11" name="Image 10"/>
          <p:cNvPicPr>
            <a:picLocks noChangeAspect="1"/>
          </p:cNvPicPr>
          <p:nvPr/>
        </p:nvPicPr>
        <p:blipFill>
          <a:blip r:embed="rId3"/>
          <a:stretch>
            <a:fillRect/>
          </a:stretch>
        </p:blipFill>
        <p:spPr>
          <a:xfrm>
            <a:off x="818899" y="3593190"/>
            <a:ext cx="7506202" cy="3021246"/>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12"/>
          <p:cNvSpPr/>
          <p:nvPr/>
        </p:nvSpPr>
        <p:spPr>
          <a:xfrm>
            <a:off x="0" y="3593190"/>
            <a:ext cx="9143559" cy="326481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 name="Espace réservé du contenu 2"/>
          <p:cNvSpPr>
            <a:spLocks noGrp="1"/>
          </p:cNvSpPr>
          <p:nvPr>
            <p:ph idx="1"/>
          </p:nvPr>
        </p:nvSpPr>
        <p:spPr>
          <a:xfrm>
            <a:off x="988357" y="2044700"/>
            <a:ext cx="7304881" cy="4081463"/>
          </a:xfrm>
        </p:spPr>
        <p:txBody>
          <a:bodyPr>
            <a:normAutofit/>
          </a:bodyPr>
          <a:lstStyle/>
          <a:p>
            <a:pPr>
              <a:spcAft>
                <a:spcPts val="600"/>
              </a:spcAft>
            </a:pPr>
            <a:r>
              <a:rPr lang="fr-FR" dirty="0"/>
              <a:t>On peut observer les légers ajustement typographique lors d’un rajeunissement de logo</a:t>
            </a:r>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57</a:t>
            </a:fld>
            <a:endParaRPr lang="fr-FR" b="1" dirty="0">
              <a:latin typeface="Century Gothic"/>
              <a:cs typeface="Century Gothic"/>
            </a:endParaRPr>
          </a:p>
        </p:txBody>
      </p:sp>
      <p:pic>
        <p:nvPicPr>
          <p:cNvPr id="10" name="Image 9"/>
          <p:cNvPicPr>
            <a:picLocks noChangeAspect="1"/>
          </p:cNvPicPr>
          <p:nvPr/>
        </p:nvPicPr>
        <p:blipFill>
          <a:blip r:embed="rId3"/>
          <a:stretch>
            <a:fillRect/>
          </a:stretch>
        </p:blipFill>
        <p:spPr>
          <a:xfrm>
            <a:off x="564929" y="3670300"/>
            <a:ext cx="8013700" cy="318770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12"/>
          <p:cNvSpPr/>
          <p:nvPr/>
        </p:nvSpPr>
        <p:spPr>
          <a:xfrm>
            <a:off x="0" y="3593190"/>
            <a:ext cx="9143559" cy="326481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 name="Espace réservé du contenu 2"/>
          <p:cNvSpPr>
            <a:spLocks noGrp="1"/>
          </p:cNvSpPr>
          <p:nvPr>
            <p:ph idx="1"/>
          </p:nvPr>
        </p:nvSpPr>
        <p:spPr>
          <a:xfrm>
            <a:off x="988357" y="2044700"/>
            <a:ext cx="7304881" cy="4081463"/>
          </a:xfrm>
        </p:spPr>
        <p:txBody>
          <a:bodyPr>
            <a:normAutofit/>
          </a:bodyPr>
          <a:lstStyle/>
          <a:p>
            <a:pPr>
              <a:spcAft>
                <a:spcPts val="600"/>
              </a:spcAft>
            </a:pPr>
            <a:r>
              <a:rPr lang="fr-FR" dirty="0"/>
              <a:t>On peut observer les légers ajustement typographique lors d’un rajeunissement de logo</a:t>
            </a:r>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58</a:t>
            </a:fld>
            <a:endParaRPr lang="fr-FR" b="1" dirty="0">
              <a:latin typeface="Century Gothic"/>
              <a:cs typeface="Century Gothic"/>
            </a:endParaRPr>
          </a:p>
        </p:txBody>
      </p:sp>
      <p:pic>
        <p:nvPicPr>
          <p:cNvPr id="11" name="Image 10"/>
          <p:cNvPicPr>
            <a:picLocks noChangeAspect="1"/>
          </p:cNvPicPr>
          <p:nvPr/>
        </p:nvPicPr>
        <p:blipFill>
          <a:blip r:embed="rId3"/>
          <a:stretch>
            <a:fillRect/>
          </a:stretch>
        </p:blipFill>
        <p:spPr>
          <a:xfrm>
            <a:off x="1402711" y="3682976"/>
            <a:ext cx="6338578" cy="2915746"/>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12"/>
          <p:cNvSpPr/>
          <p:nvPr/>
        </p:nvSpPr>
        <p:spPr>
          <a:xfrm>
            <a:off x="0" y="3593190"/>
            <a:ext cx="9143559" cy="326481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 name="Espace réservé du contenu 2"/>
          <p:cNvSpPr>
            <a:spLocks noGrp="1"/>
          </p:cNvSpPr>
          <p:nvPr>
            <p:ph idx="1"/>
          </p:nvPr>
        </p:nvSpPr>
        <p:spPr>
          <a:xfrm>
            <a:off x="988357" y="2044700"/>
            <a:ext cx="7304881" cy="4081463"/>
          </a:xfrm>
        </p:spPr>
        <p:txBody>
          <a:bodyPr>
            <a:normAutofit/>
          </a:bodyPr>
          <a:lstStyle/>
          <a:p>
            <a:pPr>
              <a:spcAft>
                <a:spcPts val="600"/>
              </a:spcAft>
            </a:pPr>
            <a:r>
              <a:rPr lang="fr-FR" dirty="0"/>
              <a:t>On peut observer les légers ajustement typographique lors d’un rajeunissement de logo</a:t>
            </a:r>
          </a:p>
        </p:txBody>
      </p:sp>
      <p:sp>
        <p:nvSpPr>
          <p:cNvPr id="2" name="Titre 1"/>
          <p:cNvSpPr>
            <a:spLocks noGrp="1"/>
          </p:cNvSpPr>
          <p:nvPr>
            <p:ph type="title"/>
          </p:nvPr>
        </p:nvSpPr>
        <p:spPr/>
        <p:txBody>
          <a:bodyPr/>
          <a:lstStyle/>
          <a:p>
            <a:pPr algn="l"/>
            <a:r>
              <a:rPr lang="fr-FR" dirty="0"/>
              <a:t>Le logotype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59</a:t>
            </a:fld>
            <a:endParaRPr lang="fr-FR" b="1" dirty="0">
              <a:latin typeface="Century Gothic"/>
              <a:cs typeface="Century Gothic"/>
            </a:endParaRPr>
          </a:p>
        </p:txBody>
      </p:sp>
      <p:pic>
        <p:nvPicPr>
          <p:cNvPr id="10" name="Image 9"/>
          <p:cNvPicPr>
            <a:picLocks noChangeAspect="1"/>
          </p:cNvPicPr>
          <p:nvPr/>
        </p:nvPicPr>
        <p:blipFill>
          <a:blip r:embed="rId3"/>
          <a:stretch>
            <a:fillRect/>
          </a:stretch>
        </p:blipFill>
        <p:spPr>
          <a:xfrm>
            <a:off x="564929" y="3670300"/>
            <a:ext cx="8013700" cy="31877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3950677" cy="4081463"/>
          </a:xfrm>
        </p:spPr>
        <p:txBody>
          <a:bodyPr>
            <a:normAutofit/>
          </a:bodyPr>
          <a:lstStyle/>
          <a:p>
            <a:pPr>
              <a:spcAft>
                <a:spcPts val="600"/>
              </a:spcAft>
            </a:pPr>
            <a:r>
              <a:rPr lang="fr-FR" dirty="0"/>
              <a:t>Il est indispensable de créer un </a:t>
            </a:r>
            <a:r>
              <a:rPr lang="fr-FR" b="1" dirty="0">
                <a:solidFill>
                  <a:schemeClr val="accent1"/>
                </a:solidFill>
              </a:rPr>
              <a:t>gabarit de mise en page </a:t>
            </a:r>
            <a:r>
              <a:rPr lang="fr-FR" dirty="0"/>
              <a:t>avant tout travail typographique</a:t>
            </a:r>
          </a:p>
          <a:p>
            <a:pPr>
              <a:spcAft>
                <a:spcPts val="600"/>
              </a:spcAft>
            </a:pPr>
            <a:r>
              <a:rPr lang="fr-FR" dirty="0"/>
              <a:t>Ce gabarit, appelé également </a:t>
            </a:r>
            <a:r>
              <a:rPr lang="fr-FR" b="1" dirty="0">
                <a:solidFill>
                  <a:schemeClr val="accent1"/>
                </a:solidFill>
              </a:rPr>
              <a:t>grille de mise en page</a:t>
            </a:r>
            <a:r>
              <a:rPr lang="fr-FR" dirty="0"/>
              <a:t>, prévoit l’emplacement des textes et des photos</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Grille de mise en page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6</a:t>
            </a:fld>
            <a:endParaRPr lang="fr-FR" b="1" dirty="0">
              <a:latin typeface="Century Gothic"/>
              <a:cs typeface="Century Gothic"/>
            </a:endParaRPr>
          </a:p>
        </p:txBody>
      </p:sp>
      <p:pic>
        <p:nvPicPr>
          <p:cNvPr id="12" name="Image 11"/>
          <p:cNvPicPr>
            <a:picLocks noChangeAspect="1"/>
          </p:cNvPicPr>
          <p:nvPr/>
        </p:nvPicPr>
        <p:blipFill>
          <a:blip r:embed="rId3"/>
          <a:stretch>
            <a:fillRect/>
          </a:stretch>
        </p:blipFill>
        <p:spPr>
          <a:xfrm>
            <a:off x="5792193" y="2044700"/>
            <a:ext cx="3048000" cy="3975100"/>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b="1" dirty="0">
                <a:solidFill>
                  <a:srgbClr val="FF6719"/>
                </a:solidFill>
              </a:rPr>
              <a:t>La signalétique </a:t>
            </a:r>
            <a:r>
              <a:rPr lang="fr-FR" dirty="0"/>
              <a:t>obéit à certaines règles ou chartes, mais reste très ouverte à la créativité</a:t>
            </a:r>
          </a:p>
          <a:p>
            <a:pPr>
              <a:spcAft>
                <a:spcPts val="600"/>
              </a:spcAft>
            </a:pPr>
            <a:r>
              <a:rPr lang="fr-FR" dirty="0"/>
              <a:t>La signalétique peut utiliser des </a:t>
            </a:r>
            <a:r>
              <a:rPr lang="fr-FR" b="1" dirty="0"/>
              <a:t>dessins </a:t>
            </a:r>
            <a:r>
              <a:rPr lang="fr-FR" dirty="0"/>
              <a:t>(pictogrammes) ou de la </a:t>
            </a:r>
            <a:r>
              <a:rPr lang="fr-FR" b="1" dirty="0"/>
              <a:t>typographie</a:t>
            </a:r>
          </a:p>
          <a:p>
            <a:pPr>
              <a:spcAft>
                <a:spcPts val="600"/>
              </a:spcAft>
            </a:pPr>
            <a:r>
              <a:rPr lang="fr-FR" dirty="0"/>
              <a:t>L’objectif étant la </a:t>
            </a:r>
            <a:r>
              <a:rPr lang="fr-FR" b="1" dirty="0"/>
              <a:t>compréhension rapide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La signalétique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60</a:t>
            </a:fld>
            <a:endParaRPr lang="fr-FR" b="1" dirty="0">
              <a:latin typeface="Century Gothic"/>
              <a:cs typeface="Century Gothic"/>
            </a:endParaRPr>
          </a:p>
        </p:txBody>
      </p:sp>
      <p:pic>
        <p:nvPicPr>
          <p:cNvPr id="10" name="Image 9"/>
          <p:cNvPicPr>
            <a:picLocks noChangeAspect="1"/>
          </p:cNvPicPr>
          <p:nvPr/>
        </p:nvPicPr>
        <p:blipFill>
          <a:blip r:embed="rId3"/>
          <a:stretch>
            <a:fillRect/>
          </a:stretch>
        </p:blipFill>
        <p:spPr>
          <a:xfrm>
            <a:off x="5605173" y="1371600"/>
            <a:ext cx="3308936" cy="2481702"/>
          </a:xfrm>
          <a:prstGeom prst="rect">
            <a:avLst/>
          </a:prstGeom>
        </p:spPr>
      </p:pic>
      <p:pic>
        <p:nvPicPr>
          <p:cNvPr id="13" name="Image 12"/>
          <p:cNvPicPr>
            <a:picLocks noChangeAspect="1"/>
          </p:cNvPicPr>
          <p:nvPr/>
        </p:nvPicPr>
        <p:blipFill>
          <a:blip r:embed="rId4"/>
          <a:stretch>
            <a:fillRect/>
          </a:stretch>
        </p:blipFill>
        <p:spPr>
          <a:xfrm>
            <a:off x="5605173" y="4005702"/>
            <a:ext cx="3308936" cy="2485686"/>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lnSpcReduction="10000"/>
          </a:bodyPr>
          <a:lstStyle/>
          <a:p>
            <a:pPr>
              <a:spcAft>
                <a:spcPts val="600"/>
              </a:spcAft>
            </a:pPr>
            <a:r>
              <a:rPr lang="fr-FR" dirty="0"/>
              <a:t>Le </a:t>
            </a:r>
            <a:r>
              <a:rPr lang="fr-FR" b="1" dirty="0">
                <a:solidFill>
                  <a:srgbClr val="FF6719"/>
                </a:solidFill>
              </a:rPr>
              <a:t>conditionnement </a:t>
            </a:r>
            <a:r>
              <a:rPr lang="fr-FR" dirty="0"/>
              <a:t>d’un produit est un </a:t>
            </a:r>
            <a:r>
              <a:rPr lang="fr-FR" b="1" dirty="0"/>
              <a:t>argument de vente</a:t>
            </a:r>
            <a:r>
              <a:rPr lang="fr-FR" dirty="0"/>
              <a:t> important</a:t>
            </a:r>
          </a:p>
          <a:p>
            <a:pPr>
              <a:spcAft>
                <a:spcPts val="600"/>
              </a:spcAft>
            </a:pPr>
            <a:r>
              <a:rPr lang="fr-FR" dirty="0"/>
              <a:t>La plupart des produits sont </a:t>
            </a:r>
            <a:r>
              <a:rPr lang="fr-FR" b="1" dirty="0"/>
              <a:t>très semblables</a:t>
            </a:r>
            <a:r>
              <a:rPr lang="fr-FR" dirty="0"/>
              <a:t>, il faut donc que son packaging le distingue</a:t>
            </a:r>
          </a:p>
          <a:p>
            <a:pPr>
              <a:spcAft>
                <a:spcPts val="600"/>
              </a:spcAft>
            </a:pPr>
            <a:r>
              <a:rPr lang="fr-FR" dirty="0"/>
              <a:t>Ce qui compte, c’est surtout ce que le </a:t>
            </a:r>
            <a:r>
              <a:rPr lang="fr-FR" b="1" dirty="0"/>
              <a:t>consommateur souhaite voir</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 packaging</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61</a:t>
            </a:fld>
            <a:endParaRPr lang="fr-FR" b="1" dirty="0">
              <a:latin typeface="Century Gothic"/>
              <a:cs typeface="Century Gothic"/>
            </a:endParaRPr>
          </a:p>
        </p:txBody>
      </p:sp>
      <p:pic>
        <p:nvPicPr>
          <p:cNvPr id="7" name="Image 6"/>
          <p:cNvPicPr>
            <a:picLocks noChangeAspect="1"/>
          </p:cNvPicPr>
          <p:nvPr/>
        </p:nvPicPr>
        <p:blipFill>
          <a:blip r:embed="rId3"/>
          <a:srcRect t="23984" r="17211"/>
          <a:stretch>
            <a:fillRect/>
          </a:stretch>
        </p:blipFill>
        <p:spPr>
          <a:xfrm>
            <a:off x="5585394" y="4282493"/>
            <a:ext cx="3348494" cy="2078389"/>
          </a:xfrm>
          <a:prstGeom prst="rect">
            <a:avLst/>
          </a:prstGeom>
        </p:spPr>
      </p:pic>
      <p:pic>
        <p:nvPicPr>
          <p:cNvPr id="10" name="Image 9"/>
          <p:cNvPicPr>
            <a:picLocks noChangeAspect="1"/>
          </p:cNvPicPr>
          <p:nvPr/>
        </p:nvPicPr>
        <p:blipFill>
          <a:blip r:embed="rId4"/>
          <a:stretch>
            <a:fillRect/>
          </a:stretch>
        </p:blipFill>
        <p:spPr>
          <a:xfrm>
            <a:off x="6129724" y="1447758"/>
            <a:ext cx="2575482" cy="2575482"/>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fontScale="92500" lnSpcReduction="10000"/>
          </a:bodyPr>
          <a:lstStyle/>
          <a:p>
            <a:r>
              <a:rPr lang="fr-FR" b="1" dirty="0">
                <a:solidFill>
                  <a:srgbClr val="FF6719"/>
                </a:solidFill>
              </a:rPr>
              <a:t>Sur le web</a:t>
            </a:r>
            <a:r>
              <a:rPr lang="fr-FR" dirty="0"/>
              <a:t>, les </a:t>
            </a:r>
            <a:r>
              <a:rPr lang="fr-FR" b="1" dirty="0"/>
              <a:t>exigeances </a:t>
            </a:r>
            <a:r>
              <a:rPr lang="fr-FR" dirty="0"/>
              <a:t>sont les mêmes que sur le papier</a:t>
            </a:r>
          </a:p>
          <a:p>
            <a:r>
              <a:rPr lang="fr-FR" b="1" dirty="0">
                <a:solidFill>
                  <a:srgbClr val="FF6719"/>
                </a:solidFill>
              </a:rPr>
              <a:t>Mais</a:t>
            </a:r>
          </a:p>
          <a:p>
            <a:pPr lvl="1">
              <a:buFont typeface="Arial"/>
              <a:buChar char="•"/>
            </a:pPr>
            <a:r>
              <a:rPr lang="fr-FR" dirty="0"/>
              <a:t>On peut lire </a:t>
            </a:r>
            <a:r>
              <a:rPr lang="fr-FR" b="1" dirty="0"/>
              <a:t>moins de texte </a:t>
            </a:r>
            <a:r>
              <a:rPr lang="fr-FR" dirty="0"/>
              <a:t>à cause de la brillance de l’écran</a:t>
            </a:r>
          </a:p>
          <a:p>
            <a:pPr lvl="1">
              <a:buFont typeface="Arial"/>
              <a:buChar char="•"/>
            </a:pPr>
            <a:r>
              <a:rPr lang="fr-FR" dirty="0"/>
              <a:t>On ne peut </a:t>
            </a:r>
            <a:r>
              <a:rPr lang="fr-FR" b="1" dirty="0"/>
              <a:t>afficher de corps très petits</a:t>
            </a:r>
          </a:p>
          <a:p>
            <a:pPr lvl="1">
              <a:buFont typeface="Arial"/>
              <a:buChar char="•"/>
            </a:pPr>
            <a:r>
              <a:rPr lang="fr-FR" dirty="0"/>
              <a:t>Chacun n’ayant pas les mêmes polices sur son système, il vaut mieux s’en tenir aux </a:t>
            </a:r>
            <a:r>
              <a:rPr lang="fr-FR" b="1" dirty="0"/>
              <a:t>polices websafe</a:t>
            </a:r>
          </a:p>
          <a:p>
            <a:pPr lvl="1"/>
            <a:endParaRPr lang="fr-FR" dirty="0"/>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Le web</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62</a:t>
            </a:fld>
            <a:endParaRPr lang="fr-FR" b="1" dirty="0">
              <a:latin typeface="Century Gothic"/>
              <a:cs typeface="Century Gothic"/>
            </a:endParaRPr>
          </a:p>
        </p:txBody>
      </p:sp>
      <p:pic>
        <p:nvPicPr>
          <p:cNvPr id="12" name="Image 11"/>
          <p:cNvPicPr>
            <a:picLocks noChangeAspect="1"/>
          </p:cNvPicPr>
          <p:nvPr/>
        </p:nvPicPr>
        <p:blipFill>
          <a:blip r:embed="rId3"/>
          <a:stretch>
            <a:fillRect/>
          </a:stretch>
        </p:blipFill>
        <p:spPr>
          <a:xfrm>
            <a:off x="5375281" y="2188663"/>
            <a:ext cx="3771947" cy="3739542"/>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À ne </a:t>
            </a:r>
            <a:r>
              <a:rPr lang="fr-FR" b="1" dirty="0"/>
              <a:t>pas</a:t>
            </a:r>
            <a:r>
              <a:rPr lang="fr-FR" dirty="0"/>
              <a:t> faire…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63</a:t>
            </a:fld>
            <a:endParaRPr lang="fr-FR" b="1" dirty="0">
              <a:latin typeface="Century Gothic"/>
              <a:cs typeface="Century Gothic"/>
            </a:endParaRPr>
          </a:p>
        </p:txBody>
      </p:sp>
      <p:pic>
        <p:nvPicPr>
          <p:cNvPr id="11" name="Image 10"/>
          <p:cNvPicPr>
            <a:picLocks noChangeAspect="1"/>
          </p:cNvPicPr>
          <p:nvPr/>
        </p:nvPicPr>
        <p:blipFill>
          <a:blip r:embed="rId3"/>
          <a:stretch>
            <a:fillRect/>
          </a:stretch>
        </p:blipFill>
        <p:spPr>
          <a:xfrm>
            <a:off x="1590382" y="1891421"/>
            <a:ext cx="5963236" cy="3977654"/>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Mauvais mélanges</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64</a:t>
            </a:fld>
            <a:endParaRPr lang="fr-FR" b="1" dirty="0">
              <a:latin typeface="Century Gothic"/>
              <a:cs typeface="Century Gothic"/>
            </a:endParaRPr>
          </a:p>
        </p:txBody>
      </p:sp>
      <p:pic>
        <p:nvPicPr>
          <p:cNvPr id="24" name="Image 23"/>
          <p:cNvPicPr>
            <a:picLocks noChangeAspect="1"/>
          </p:cNvPicPr>
          <p:nvPr/>
        </p:nvPicPr>
        <p:blipFill>
          <a:blip r:embed="rId3"/>
          <a:stretch>
            <a:fillRect/>
          </a:stretch>
        </p:blipFill>
        <p:spPr>
          <a:xfrm>
            <a:off x="1115107" y="2576798"/>
            <a:ext cx="2920915" cy="2134515"/>
          </a:xfrm>
          <a:prstGeom prst="rect">
            <a:avLst/>
          </a:prstGeom>
        </p:spPr>
      </p:pic>
      <p:pic>
        <p:nvPicPr>
          <p:cNvPr id="26" name="Image 25"/>
          <p:cNvPicPr>
            <a:picLocks noChangeAspect="1"/>
          </p:cNvPicPr>
          <p:nvPr/>
        </p:nvPicPr>
        <p:blipFill>
          <a:blip r:embed="rId4"/>
          <a:stretch>
            <a:fillRect/>
          </a:stretch>
        </p:blipFill>
        <p:spPr>
          <a:xfrm>
            <a:off x="4468086" y="2576799"/>
            <a:ext cx="3711595" cy="2134704"/>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Mauvais mélanges</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65</a:t>
            </a:fld>
            <a:endParaRPr lang="fr-FR" b="1" dirty="0">
              <a:latin typeface="Century Gothic"/>
              <a:cs typeface="Century Gothic"/>
            </a:endParaRPr>
          </a:p>
        </p:txBody>
      </p:sp>
      <p:pic>
        <p:nvPicPr>
          <p:cNvPr id="10" name="Image 9"/>
          <p:cNvPicPr>
            <a:picLocks noChangeAspect="1"/>
          </p:cNvPicPr>
          <p:nvPr/>
        </p:nvPicPr>
        <p:blipFill>
          <a:blip r:embed="rId3"/>
          <a:stretch>
            <a:fillRect/>
          </a:stretch>
        </p:blipFill>
        <p:spPr>
          <a:xfrm>
            <a:off x="5375282" y="2221474"/>
            <a:ext cx="3130318" cy="3130318"/>
          </a:xfrm>
          <a:prstGeom prst="rect">
            <a:avLst/>
          </a:prstGeom>
        </p:spPr>
      </p:pic>
      <p:pic>
        <p:nvPicPr>
          <p:cNvPr id="11" name="Image 10"/>
          <p:cNvPicPr>
            <a:picLocks noChangeAspect="1"/>
          </p:cNvPicPr>
          <p:nvPr/>
        </p:nvPicPr>
        <p:blipFill>
          <a:blip r:embed="rId4"/>
          <a:stretch>
            <a:fillRect/>
          </a:stretch>
        </p:blipFill>
        <p:spPr>
          <a:xfrm>
            <a:off x="1073316" y="2221474"/>
            <a:ext cx="3164934" cy="3130318"/>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Caractères illisibles</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66</a:t>
            </a:fld>
            <a:endParaRPr lang="fr-FR" b="1" dirty="0">
              <a:latin typeface="Century Gothic"/>
              <a:cs typeface="Century Gothic"/>
            </a:endParaRPr>
          </a:p>
        </p:txBody>
      </p:sp>
      <p:grpSp>
        <p:nvGrpSpPr>
          <p:cNvPr id="25" name="Grouper 24"/>
          <p:cNvGrpSpPr/>
          <p:nvPr/>
        </p:nvGrpSpPr>
        <p:grpSpPr>
          <a:xfrm>
            <a:off x="211680" y="2089215"/>
            <a:ext cx="8088388" cy="2923208"/>
            <a:chOff x="-3042553" y="2013979"/>
            <a:chExt cx="9961044" cy="3600000"/>
          </a:xfrm>
        </p:grpSpPr>
        <p:pic>
          <p:nvPicPr>
            <p:cNvPr id="24" name="Image 23"/>
            <p:cNvPicPr>
              <a:picLocks noChangeAspect="1"/>
            </p:cNvPicPr>
            <p:nvPr/>
          </p:nvPicPr>
          <p:blipFill>
            <a:blip r:embed="rId3"/>
            <a:srcRect l="4530" t="8996" r="5438" b="19203"/>
            <a:stretch>
              <a:fillRect/>
            </a:stretch>
          </p:blipFill>
          <p:spPr>
            <a:xfrm>
              <a:off x="-3042553" y="2020617"/>
              <a:ext cx="6361044" cy="3593362"/>
            </a:xfrm>
            <a:prstGeom prst="rect">
              <a:avLst/>
            </a:prstGeom>
          </p:spPr>
        </p:pic>
        <p:pic>
          <p:nvPicPr>
            <p:cNvPr id="17" name="Image 16"/>
            <p:cNvPicPr>
              <a:picLocks noChangeAspect="1"/>
            </p:cNvPicPr>
            <p:nvPr/>
          </p:nvPicPr>
          <p:blipFill>
            <a:blip r:embed="rId4"/>
            <a:stretch>
              <a:fillRect/>
            </a:stretch>
          </p:blipFill>
          <p:spPr>
            <a:xfrm>
              <a:off x="3318491" y="2013979"/>
              <a:ext cx="3600000" cy="3600000"/>
            </a:xfrm>
            <a:prstGeom prst="rect">
              <a:avLst/>
            </a:prstGeom>
          </p:spPr>
        </p:pic>
      </p:gr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Caractères illisibles</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67</a:t>
            </a:fld>
            <a:endParaRPr lang="fr-FR" b="1" dirty="0">
              <a:latin typeface="Century Gothic"/>
              <a:cs typeface="Century Gothic"/>
            </a:endParaRPr>
          </a:p>
        </p:txBody>
      </p:sp>
      <p:pic>
        <p:nvPicPr>
          <p:cNvPr id="10" name="Image 9"/>
          <p:cNvPicPr>
            <a:picLocks noChangeAspect="1"/>
          </p:cNvPicPr>
          <p:nvPr/>
        </p:nvPicPr>
        <p:blipFill>
          <a:blip r:embed="rId3"/>
          <a:srcRect t="5162" b="36431"/>
          <a:stretch>
            <a:fillRect/>
          </a:stretch>
        </p:blipFill>
        <p:spPr>
          <a:xfrm>
            <a:off x="1339238" y="1799660"/>
            <a:ext cx="6465524" cy="4405722"/>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Caractères illisibles</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68</a:t>
            </a:fld>
            <a:endParaRPr lang="fr-FR" b="1" dirty="0">
              <a:latin typeface="Century Gothic"/>
              <a:cs typeface="Century Gothic"/>
            </a:endParaRPr>
          </a:p>
        </p:txBody>
      </p:sp>
      <p:pic>
        <p:nvPicPr>
          <p:cNvPr id="10" name="Image 9"/>
          <p:cNvPicPr>
            <a:picLocks noChangeAspect="1"/>
          </p:cNvPicPr>
          <p:nvPr/>
        </p:nvPicPr>
        <p:blipFill>
          <a:blip r:embed="rId3"/>
          <a:stretch>
            <a:fillRect/>
          </a:stretch>
        </p:blipFill>
        <p:spPr>
          <a:xfrm>
            <a:off x="2058818" y="1925171"/>
            <a:ext cx="5026364" cy="4469094"/>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Caractères illisibles</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69</a:t>
            </a:fld>
            <a:endParaRPr lang="fr-FR" b="1" dirty="0">
              <a:latin typeface="Century Gothic"/>
              <a:cs typeface="Century Gothic"/>
            </a:endParaRPr>
          </a:p>
        </p:txBody>
      </p:sp>
      <p:pic>
        <p:nvPicPr>
          <p:cNvPr id="7" name="Image 6"/>
          <p:cNvPicPr>
            <a:picLocks noChangeAspect="1"/>
          </p:cNvPicPr>
          <p:nvPr/>
        </p:nvPicPr>
        <p:blipFill>
          <a:blip r:embed="rId3"/>
          <a:stretch>
            <a:fillRect/>
          </a:stretch>
        </p:blipFill>
        <p:spPr>
          <a:xfrm>
            <a:off x="1977787" y="2013979"/>
            <a:ext cx="5188427" cy="3600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a:bodyPr>
          <a:lstStyle/>
          <a:p>
            <a:pPr>
              <a:spcAft>
                <a:spcPts val="600"/>
              </a:spcAft>
            </a:pPr>
            <a:r>
              <a:rPr lang="fr-FR" b="1" dirty="0">
                <a:solidFill>
                  <a:srgbClr val="FF6719"/>
                </a:solidFill>
              </a:rPr>
              <a:t>Ce gabarit </a:t>
            </a:r>
            <a:r>
              <a:rPr lang="fr-FR" dirty="0"/>
              <a:t>sera différent en fonction</a:t>
            </a:r>
          </a:p>
          <a:p>
            <a:pPr marL="622300" lvl="1" indent="0">
              <a:spcAft>
                <a:spcPts val="600"/>
              </a:spcAft>
              <a:buNone/>
            </a:pPr>
            <a:r>
              <a:rPr lang="fr-FR" dirty="0"/>
              <a:t>de l’</a:t>
            </a:r>
            <a:r>
              <a:rPr lang="fr-FR" b="1" dirty="0"/>
              <a:t>usage</a:t>
            </a:r>
            <a:r>
              <a:rPr lang="fr-FR" dirty="0"/>
              <a:t> du texte, de ses objectifs, du support</a:t>
            </a:r>
          </a:p>
          <a:p>
            <a:pPr marL="622300" lvl="1" indent="0">
              <a:spcAft>
                <a:spcPts val="600"/>
              </a:spcAft>
              <a:buNone/>
            </a:pPr>
            <a:r>
              <a:rPr lang="fr-FR" dirty="0"/>
              <a:t>qu’on travaille sur un document </a:t>
            </a:r>
            <a:r>
              <a:rPr lang="fr-FR" b="1" dirty="0"/>
              <a:t>multi-pages </a:t>
            </a:r>
            <a:r>
              <a:rPr lang="fr-FR" dirty="0"/>
              <a:t>ou non</a:t>
            </a:r>
          </a:p>
          <a:p>
            <a:pPr marL="622300" lvl="1" indent="0">
              <a:spcAft>
                <a:spcPts val="600"/>
              </a:spcAft>
              <a:buNone/>
            </a:pPr>
            <a:r>
              <a:rPr lang="fr-FR" dirty="0"/>
              <a:t>Cette grille permettra un </a:t>
            </a:r>
            <a:r>
              <a:rPr lang="fr-FR" b="1" dirty="0"/>
              <a:t>calibrage </a:t>
            </a:r>
            <a:r>
              <a:rPr lang="fr-FR" dirty="0"/>
              <a:t>du texte</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Grille de mise en page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7</a:t>
            </a:fld>
            <a:endParaRPr lang="fr-FR" b="1" dirty="0">
              <a:latin typeface="Century Gothic"/>
              <a:cs typeface="Century Gothic"/>
            </a:endParaRPr>
          </a:p>
        </p:txBody>
      </p:sp>
      <p:pic>
        <p:nvPicPr>
          <p:cNvPr id="10" name="Image 9"/>
          <p:cNvPicPr>
            <a:picLocks noChangeAspect="1"/>
          </p:cNvPicPr>
          <p:nvPr/>
        </p:nvPicPr>
        <p:blipFill>
          <a:blip r:embed="rId3">
            <a:lum bright="-8000" contrast="26000"/>
          </a:blip>
          <a:srcRect r="51000" b="52307"/>
          <a:stretch>
            <a:fillRect/>
          </a:stretch>
        </p:blipFill>
        <p:spPr>
          <a:xfrm>
            <a:off x="5533768" y="2468012"/>
            <a:ext cx="3461202" cy="2492979"/>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Alignement exotique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70</a:t>
            </a:fld>
            <a:endParaRPr lang="fr-FR" b="1" dirty="0">
              <a:latin typeface="Century Gothic"/>
              <a:cs typeface="Century Gothic"/>
            </a:endParaRPr>
          </a:p>
        </p:txBody>
      </p:sp>
      <p:grpSp>
        <p:nvGrpSpPr>
          <p:cNvPr id="24" name="Grouper 23"/>
          <p:cNvGrpSpPr/>
          <p:nvPr/>
        </p:nvGrpSpPr>
        <p:grpSpPr>
          <a:xfrm>
            <a:off x="414943" y="2507634"/>
            <a:ext cx="8314114" cy="3020967"/>
            <a:chOff x="353111" y="2507634"/>
            <a:chExt cx="8314114" cy="3020967"/>
          </a:xfrm>
        </p:grpSpPr>
        <p:pic>
          <p:nvPicPr>
            <p:cNvPr id="20" name="Image 19"/>
            <p:cNvPicPr>
              <a:picLocks noChangeAspect="1"/>
            </p:cNvPicPr>
            <p:nvPr/>
          </p:nvPicPr>
          <p:blipFill>
            <a:blip r:embed="rId3"/>
            <a:srcRect t="16084"/>
            <a:stretch>
              <a:fillRect/>
            </a:stretch>
          </p:blipFill>
          <p:spPr>
            <a:xfrm>
              <a:off x="353111" y="2507634"/>
              <a:ext cx="4449296" cy="3020967"/>
            </a:xfrm>
            <a:prstGeom prst="rect">
              <a:avLst/>
            </a:prstGeom>
          </p:spPr>
        </p:pic>
        <p:pic>
          <p:nvPicPr>
            <p:cNvPr id="21" name="Image 20"/>
            <p:cNvPicPr>
              <a:picLocks noChangeAspect="1"/>
            </p:cNvPicPr>
            <p:nvPr/>
          </p:nvPicPr>
          <p:blipFill>
            <a:blip r:embed="rId4"/>
            <a:srcRect t="16084"/>
            <a:stretch>
              <a:fillRect/>
            </a:stretch>
          </p:blipFill>
          <p:spPr>
            <a:xfrm>
              <a:off x="4217929" y="2507634"/>
              <a:ext cx="4449296" cy="3020967"/>
            </a:xfrm>
            <a:prstGeom prst="rect">
              <a:avLst/>
            </a:prstGeom>
          </p:spPr>
        </p:pic>
      </p:gr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normAutofit/>
          </a:bodyPr>
          <a:lstStyle/>
          <a:p>
            <a:pPr algn="l"/>
            <a:r>
              <a:rPr lang="fr-FR" dirty="0"/>
              <a:t>Tout en capitales</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71</a:t>
            </a:fld>
            <a:endParaRPr lang="fr-FR" b="1" dirty="0">
              <a:latin typeface="Century Gothic"/>
              <a:cs typeface="Century Gothic"/>
            </a:endParaRPr>
          </a:p>
        </p:txBody>
      </p:sp>
      <p:pic>
        <p:nvPicPr>
          <p:cNvPr id="22" name="Image 21"/>
          <p:cNvPicPr>
            <a:picLocks noChangeAspect="1"/>
          </p:cNvPicPr>
          <p:nvPr/>
        </p:nvPicPr>
        <p:blipFill>
          <a:blip r:embed="rId3"/>
          <a:srcRect t="21893"/>
          <a:stretch>
            <a:fillRect/>
          </a:stretch>
        </p:blipFill>
        <p:spPr>
          <a:xfrm>
            <a:off x="0" y="1694654"/>
            <a:ext cx="9144000" cy="4778288"/>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normAutofit/>
          </a:bodyPr>
          <a:lstStyle/>
          <a:p>
            <a:pPr algn="l"/>
            <a:r>
              <a:rPr lang="fr-FR" dirty="0"/>
              <a:t>Ombrages douteux</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72</a:t>
            </a:fld>
            <a:endParaRPr lang="fr-FR" b="1" dirty="0">
              <a:latin typeface="Century Gothic"/>
              <a:cs typeface="Century Gothic"/>
            </a:endParaRPr>
          </a:p>
        </p:txBody>
      </p:sp>
      <p:pic>
        <p:nvPicPr>
          <p:cNvPr id="7" name="Image 6"/>
          <p:cNvPicPr>
            <a:picLocks noChangeAspect="1"/>
          </p:cNvPicPr>
          <p:nvPr/>
        </p:nvPicPr>
        <p:blipFill>
          <a:blip r:embed="rId3"/>
          <a:stretch>
            <a:fillRect/>
          </a:stretch>
        </p:blipFill>
        <p:spPr>
          <a:xfrm>
            <a:off x="1828800" y="1371600"/>
            <a:ext cx="5486400" cy="5448300"/>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normAutofit/>
          </a:bodyPr>
          <a:lstStyle/>
          <a:p>
            <a:pPr algn="l"/>
            <a:r>
              <a:rPr lang="fr-FR" dirty="0"/>
              <a:t>Approche de paire ratée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73</a:t>
            </a:fld>
            <a:endParaRPr lang="fr-FR" b="1" dirty="0">
              <a:latin typeface="Century Gothic"/>
              <a:cs typeface="Century Gothic"/>
            </a:endParaRPr>
          </a:p>
        </p:txBody>
      </p:sp>
      <p:pic>
        <p:nvPicPr>
          <p:cNvPr id="10" name="Image 9"/>
          <p:cNvPicPr>
            <a:picLocks noChangeAspect="1"/>
          </p:cNvPicPr>
          <p:nvPr/>
        </p:nvPicPr>
        <p:blipFill>
          <a:blip r:embed="rId3"/>
          <a:stretch>
            <a:fillRect/>
          </a:stretch>
        </p:blipFill>
        <p:spPr>
          <a:xfrm>
            <a:off x="2032000" y="2014950"/>
            <a:ext cx="5080000" cy="4000500"/>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dirty="0"/>
              <a:t>Confus, manque d’air</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74</a:t>
            </a:fld>
            <a:endParaRPr lang="fr-FR" b="1" dirty="0">
              <a:latin typeface="Century Gothic"/>
              <a:cs typeface="Century Gothic"/>
            </a:endParaRPr>
          </a:p>
        </p:txBody>
      </p:sp>
      <p:pic>
        <p:nvPicPr>
          <p:cNvPr id="7" name="Image 6"/>
          <p:cNvPicPr>
            <a:picLocks noChangeAspect="1"/>
          </p:cNvPicPr>
          <p:nvPr/>
        </p:nvPicPr>
        <p:blipFill>
          <a:blip r:embed="rId3"/>
          <a:srcRect b="22217"/>
          <a:stretch>
            <a:fillRect/>
          </a:stretch>
        </p:blipFill>
        <p:spPr>
          <a:xfrm>
            <a:off x="311650" y="2073412"/>
            <a:ext cx="4867213" cy="4784588"/>
          </a:xfrm>
          <a:prstGeom prst="rect">
            <a:avLst/>
          </a:prstGeom>
        </p:spPr>
      </p:pic>
      <p:pic>
        <p:nvPicPr>
          <p:cNvPr id="10" name="Image 9"/>
          <p:cNvPicPr>
            <a:picLocks noChangeAspect="1"/>
          </p:cNvPicPr>
          <p:nvPr/>
        </p:nvPicPr>
        <p:blipFill>
          <a:blip r:embed="rId4"/>
          <a:srcRect l="50000" b="32451"/>
          <a:stretch>
            <a:fillRect/>
          </a:stretch>
        </p:blipFill>
        <p:spPr>
          <a:xfrm>
            <a:off x="5375281" y="3257753"/>
            <a:ext cx="3767957" cy="3600247"/>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Banaliser</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75</a:t>
            </a:fld>
            <a:endParaRPr lang="fr-FR" b="1" dirty="0">
              <a:latin typeface="Century Gothic"/>
              <a:cs typeface="Century Gothic"/>
            </a:endParaRPr>
          </a:p>
        </p:txBody>
      </p:sp>
      <p:pic>
        <p:nvPicPr>
          <p:cNvPr id="12" name="Image 11"/>
          <p:cNvPicPr>
            <a:picLocks noChangeAspect="1"/>
          </p:cNvPicPr>
          <p:nvPr/>
        </p:nvPicPr>
        <p:blipFill>
          <a:blip r:embed="rId3"/>
          <a:stretch>
            <a:fillRect/>
          </a:stretch>
        </p:blipFill>
        <p:spPr>
          <a:xfrm>
            <a:off x="1886128" y="1954178"/>
            <a:ext cx="7112000" cy="3810000"/>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Pas d’évocation</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76</a:t>
            </a:fld>
            <a:endParaRPr lang="fr-FR" b="1" dirty="0">
              <a:latin typeface="Century Gothic"/>
              <a:cs typeface="Century Gothic"/>
            </a:endParaRPr>
          </a:p>
        </p:txBody>
      </p:sp>
      <p:pic>
        <p:nvPicPr>
          <p:cNvPr id="7" name="Image 6"/>
          <p:cNvPicPr>
            <a:picLocks noChangeAspect="1"/>
          </p:cNvPicPr>
          <p:nvPr/>
        </p:nvPicPr>
        <p:blipFill>
          <a:blip r:embed="rId3"/>
          <a:stretch>
            <a:fillRect/>
          </a:stretch>
        </p:blipFill>
        <p:spPr>
          <a:xfrm>
            <a:off x="5544000" y="2069934"/>
            <a:ext cx="3600000" cy="3360000"/>
          </a:xfrm>
          <a:prstGeom prst="rect">
            <a:avLst/>
          </a:prstGeom>
        </p:spPr>
      </p:pic>
      <p:pic>
        <p:nvPicPr>
          <p:cNvPr id="10" name="Image 9"/>
          <p:cNvPicPr>
            <a:picLocks noChangeAspect="1"/>
          </p:cNvPicPr>
          <p:nvPr/>
        </p:nvPicPr>
        <p:blipFill>
          <a:blip r:embed="rId4"/>
          <a:stretch>
            <a:fillRect/>
          </a:stretch>
        </p:blipFill>
        <p:spPr>
          <a:xfrm>
            <a:off x="482515" y="2074262"/>
            <a:ext cx="4474229" cy="3355672"/>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Pas de hiérarchie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77</a:t>
            </a:fld>
            <a:endParaRPr lang="fr-FR" b="1" dirty="0">
              <a:latin typeface="Century Gothic"/>
              <a:cs typeface="Century Gothic"/>
            </a:endParaRPr>
          </a:p>
        </p:txBody>
      </p:sp>
      <p:pic>
        <p:nvPicPr>
          <p:cNvPr id="11" name="Image 10"/>
          <p:cNvPicPr>
            <a:picLocks noChangeAspect="1"/>
          </p:cNvPicPr>
          <p:nvPr/>
        </p:nvPicPr>
        <p:blipFill>
          <a:blip r:embed="rId3"/>
          <a:stretch>
            <a:fillRect/>
          </a:stretch>
        </p:blipFill>
        <p:spPr>
          <a:xfrm>
            <a:off x="5353091" y="1458000"/>
            <a:ext cx="3790909" cy="5400000"/>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Pas de hiérarchie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78</a:t>
            </a:fld>
            <a:endParaRPr lang="fr-FR" b="1" dirty="0">
              <a:latin typeface="Century Gothic"/>
              <a:cs typeface="Century Gothic"/>
            </a:endParaRPr>
          </a:p>
        </p:txBody>
      </p:sp>
      <p:pic>
        <p:nvPicPr>
          <p:cNvPr id="14" name="Image 13"/>
          <p:cNvPicPr>
            <a:picLocks noChangeAspect="1"/>
          </p:cNvPicPr>
          <p:nvPr/>
        </p:nvPicPr>
        <p:blipFill>
          <a:blip r:embed="rId3"/>
          <a:stretch>
            <a:fillRect/>
          </a:stretch>
        </p:blipFill>
        <p:spPr>
          <a:xfrm>
            <a:off x="5375282" y="1761497"/>
            <a:ext cx="3316046" cy="4616305"/>
          </a:xfrm>
          <a:prstGeom prst="rect">
            <a:avLst/>
          </a:prstGeom>
        </p:spPr>
      </p:pic>
      <p:pic>
        <p:nvPicPr>
          <p:cNvPr id="22" name="Image 21"/>
          <p:cNvPicPr>
            <a:picLocks noChangeAspect="1"/>
          </p:cNvPicPr>
          <p:nvPr/>
        </p:nvPicPr>
        <p:blipFill>
          <a:blip r:embed="rId4"/>
          <a:srcRect l="4710" t="4063" r="4933" b="4683"/>
          <a:stretch>
            <a:fillRect/>
          </a:stretch>
        </p:blipFill>
        <p:spPr>
          <a:xfrm>
            <a:off x="914400" y="1761497"/>
            <a:ext cx="3312273" cy="4616305"/>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Image 2"/>
          <p:cNvPicPr>
            <a:picLocks noChangeAspect="1"/>
          </p:cNvPicPr>
          <p:nvPr/>
        </p:nvPicPr>
        <p:blipFill>
          <a:blip r:embed="rId3"/>
          <a:stretch>
            <a:fillRect/>
          </a:stretch>
        </p:blipFill>
        <p:spPr>
          <a:xfrm>
            <a:off x="2286000" y="0"/>
            <a:ext cx="4572000" cy="6858000"/>
          </a:xfrm>
          <a:prstGeom prst="rect">
            <a:avLst/>
          </a:prstGeom>
        </p:spPr>
      </p:pic>
      <p:sp>
        <p:nvSpPr>
          <p:cNvPr id="4" name="Titre 1"/>
          <p:cNvSpPr>
            <a:spLocks noGrp="1"/>
          </p:cNvSpPr>
          <p:nvPr>
            <p:ph type="title"/>
          </p:nvPr>
        </p:nvSpPr>
        <p:spPr>
          <a:xfrm>
            <a:off x="612775" y="582706"/>
            <a:ext cx="7918450" cy="788894"/>
          </a:xfrm>
        </p:spPr>
        <p:txBody>
          <a:bodyPr/>
          <a:lstStyle/>
          <a:p>
            <a:pPr algn="l"/>
            <a:r>
              <a:rPr lang="fr-FR" dirty="0"/>
              <a:t>Et…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88358" y="2044700"/>
            <a:ext cx="4386924" cy="4081463"/>
          </a:xfrm>
        </p:spPr>
        <p:txBody>
          <a:bodyPr>
            <a:normAutofit lnSpcReduction="10000"/>
          </a:bodyPr>
          <a:lstStyle/>
          <a:p>
            <a:pPr>
              <a:spcAft>
                <a:spcPts val="600"/>
              </a:spcAft>
            </a:pPr>
            <a:r>
              <a:rPr lang="fr-FR" b="1" dirty="0">
                <a:solidFill>
                  <a:srgbClr val="FF6719"/>
                </a:solidFill>
              </a:rPr>
              <a:t>Des marges sont indispensables </a:t>
            </a:r>
          </a:p>
          <a:p>
            <a:pPr>
              <a:spcAft>
                <a:spcPts val="600"/>
              </a:spcAft>
            </a:pPr>
            <a:r>
              <a:rPr lang="fr-FR" dirty="0"/>
              <a:t>Le texte ne peut courir sur </a:t>
            </a:r>
            <a:r>
              <a:rPr lang="fr-FR" b="1" dirty="0"/>
              <a:t>toute la surface de la page </a:t>
            </a:r>
            <a:r>
              <a:rPr lang="fr-FR" dirty="0"/>
              <a:t>et se risquer au ras de la coupe</a:t>
            </a:r>
          </a:p>
          <a:p>
            <a:pPr>
              <a:spcAft>
                <a:spcPts val="600"/>
              </a:spcAft>
            </a:pPr>
            <a:r>
              <a:rPr lang="fr-FR" dirty="0"/>
              <a:t>Il faut </a:t>
            </a:r>
            <a:r>
              <a:rPr lang="fr-FR" b="1" dirty="0"/>
              <a:t>prévoir de l’air</a:t>
            </a:r>
          </a:p>
          <a:p>
            <a:pPr>
              <a:spcAft>
                <a:spcPts val="600"/>
              </a:spcAft>
            </a:pPr>
            <a:r>
              <a:rPr lang="fr-FR" dirty="0"/>
              <a:t>Les photos, elles, peuvent venir </a:t>
            </a:r>
            <a:r>
              <a:rPr lang="fr-FR" b="1" dirty="0"/>
              <a:t>« à la coupe »</a:t>
            </a:r>
          </a:p>
        </p:txBody>
      </p:sp>
      <p:sp>
        <p:nvSpPr>
          <p:cNvPr id="4" name="Rectangle 3"/>
          <p:cNvSpPr/>
          <p:nvPr/>
        </p:nvSpPr>
        <p:spPr>
          <a:xfrm>
            <a:off x="5375282" y="0"/>
            <a:ext cx="3768718"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Grille de mise en page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8</a:t>
            </a:fld>
            <a:endParaRPr lang="fr-FR" b="1" dirty="0">
              <a:latin typeface="Century Gothic"/>
              <a:cs typeface="Century Gothic"/>
            </a:endParaRPr>
          </a:p>
        </p:txBody>
      </p:sp>
      <p:pic>
        <p:nvPicPr>
          <p:cNvPr id="10" name="Image 9"/>
          <p:cNvPicPr>
            <a:picLocks noChangeAspect="1"/>
          </p:cNvPicPr>
          <p:nvPr/>
        </p:nvPicPr>
        <p:blipFill>
          <a:blip r:embed="rId3">
            <a:lum bright="-8000" contrast="26000"/>
          </a:blip>
          <a:srcRect r="51000"/>
          <a:stretch>
            <a:fillRect/>
          </a:stretch>
        </p:blipFill>
        <p:spPr>
          <a:xfrm>
            <a:off x="5533768" y="1371600"/>
            <a:ext cx="3461202" cy="5227122"/>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2293171" y="-5833"/>
            <a:ext cx="4557658" cy="6863833"/>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1715580" y="1809822"/>
            <a:ext cx="6350000" cy="44958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pPr algn="l"/>
            <a:r>
              <a:rPr lang="fr-FR" dirty="0"/>
              <a:t>Grille de mise en page</a:t>
            </a:r>
          </a:p>
        </p:txBody>
      </p:sp>
      <p:sp>
        <p:nvSpPr>
          <p:cNvPr id="8" name="Footer Placeholder 4"/>
          <p:cNvSpPr>
            <a:spLocks noGrp="1"/>
          </p:cNvSpPr>
          <p:nvPr>
            <p:ph type="ftr" sz="quarter" idx="4294967295"/>
          </p:nvPr>
        </p:nvSpPr>
        <p:spPr>
          <a:xfrm>
            <a:off x="137969" y="6598722"/>
            <a:ext cx="3717967" cy="259278"/>
          </a:xfrm>
          <a:prstGeom prst="rect">
            <a:avLst/>
          </a:prstGeom>
        </p:spPr>
        <p:txBody>
          <a:bodyPr vert="horz" lIns="91440" tIns="45720" rIns="91440" bIns="45720" rtlCol="0" anchor="ctr"/>
          <a:lstStyle>
            <a:lvl1pPr algn="l">
              <a:defRPr sz="1100" cap="all">
                <a:solidFill>
                  <a:schemeClr val="tx1"/>
                </a:solidFill>
                <a:latin typeface="Goudy Old Style"/>
                <a:cs typeface="Goudy Old Style"/>
              </a:defRPr>
            </a:lvl1pPr>
          </a:lstStyle>
          <a:p>
            <a:r>
              <a:rPr lang="fr-FR" b="1" dirty="0">
                <a:latin typeface="Century Gothic"/>
                <a:cs typeface="Century Gothic"/>
              </a:rPr>
              <a:t>Typographie</a:t>
            </a:r>
          </a:p>
        </p:txBody>
      </p:sp>
      <p:sp>
        <p:nvSpPr>
          <p:cNvPr id="9" name="Slide Number Placeholder 5"/>
          <p:cNvSpPr>
            <a:spLocks noGrp="1"/>
          </p:cNvSpPr>
          <p:nvPr>
            <p:ph type="sldNum" sz="quarter" idx="4294967295"/>
          </p:nvPr>
        </p:nvSpPr>
        <p:spPr>
          <a:xfrm>
            <a:off x="137969" y="57266"/>
            <a:ext cx="776431" cy="445972"/>
          </a:xfrm>
          <a:prstGeom prst="rect">
            <a:avLst/>
          </a:prstGeom>
        </p:spPr>
        <p:txBody>
          <a:bodyPr vert="horz" lIns="91440" tIns="45720" rIns="91440" bIns="45720" rtlCol="0" anchor="ctr"/>
          <a:lstStyle>
            <a:lvl1pPr algn="r">
              <a:defRPr sz="1400">
                <a:solidFill>
                  <a:schemeClr val="tx1"/>
                </a:solidFill>
                <a:latin typeface="Goudy Old Style"/>
                <a:cs typeface="Goudy Old Style"/>
              </a:defRPr>
            </a:lvl1pPr>
          </a:lstStyle>
          <a:p>
            <a:pPr algn="l"/>
            <a:fld id="{EC62306C-EB9D-D64D-9104-54DD335C5DBB}" type="slidenum">
              <a:rPr lang="fr-FR" b="1">
                <a:latin typeface="Century Gothic"/>
                <a:cs typeface="Century Gothic"/>
              </a:rPr>
              <a:pPr algn="l"/>
              <a:t>9</a:t>
            </a:fld>
            <a:endParaRPr lang="fr-FR" b="1" dirty="0">
              <a:latin typeface="Century Gothic"/>
              <a:cs typeface="Century Gothic"/>
            </a:endParaRPr>
          </a:p>
        </p:txBody>
      </p:sp>
      <p:pic>
        <p:nvPicPr>
          <p:cNvPr id="11" name="Image 10"/>
          <p:cNvPicPr>
            <a:picLocks noChangeAspect="1"/>
          </p:cNvPicPr>
          <p:nvPr/>
        </p:nvPicPr>
        <p:blipFill>
          <a:blip r:embed="rId3"/>
          <a:stretch>
            <a:fillRect/>
          </a:stretch>
        </p:blipFill>
        <p:spPr>
          <a:xfrm>
            <a:off x="1715580" y="1809822"/>
            <a:ext cx="6350000" cy="449580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répuscule">
  <a:themeElements>
    <a:clrScheme name="Personnalisée 11">
      <a:dk1>
        <a:sysClr val="windowText" lastClr="000000"/>
      </a:dk1>
      <a:lt1>
        <a:sysClr val="window" lastClr="FFFFFF"/>
      </a:lt1>
      <a:dk2>
        <a:srgbClr val="54638C"/>
      </a:dk2>
      <a:lt2>
        <a:srgbClr val="8D9AB3"/>
      </a:lt2>
      <a:accent1>
        <a:srgbClr val="FF6719"/>
      </a:accent1>
      <a:accent2>
        <a:srgbClr val="FDE689"/>
      </a:accent2>
      <a:accent3>
        <a:srgbClr val="9E82E7"/>
      </a:accent3>
      <a:accent4>
        <a:srgbClr val="9735BB"/>
      </a:accent4>
      <a:accent5>
        <a:srgbClr val="BF2B2B"/>
      </a:accent5>
      <a:accent6>
        <a:srgbClr val="ED7307"/>
      </a:accent6>
      <a:hlink>
        <a:srgbClr val="FFAF03"/>
      </a:hlink>
      <a:folHlink>
        <a:srgbClr val="FDE689"/>
      </a:folHlink>
    </a:clrScheme>
    <a:fontScheme name="Crépuscule">
      <a:majorFont>
        <a:latin typeface="Century Gothic"/>
        <a:ea typeface=""/>
        <a:cs typeface=""/>
        <a:font script="Jpan" typeface="ＭＳ Ｐゴシック"/>
      </a:majorFont>
      <a:minorFont>
        <a:latin typeface="Century Gothic"/>
        <a:ea typeface=""/>
        <a:cs typeface=""/>
        <a:font script="Jpan" typeface="ＭＳ Ｐゴシック"/>
      </a:minorFont>
    </a:fontScheme>
    <a:fmtScheme name="Crépuscule">
      <a:fillStyleLst>
        <a:solidFill>
          <a:schemeClr val="phClr"/>
        </a:solidFill>
        <a:gradFill rotWithShape="1">
          <a:gsLst>
            <a:gs pos="0">
              <a:schemeClr val="phClr">
                <a:tint val="100000"/>
                <a:shade val="60000"/>
                <a:satMod val="130000"/>
              </a:schemeClr>
            </a:gs>
            <a:gs pos="100000">
              <a:schemeClr val="phClr">
                <a:tint val="100000"/>
                <a:shade val="94000"/>
                <a:satMod val="135000"/>
              </a:schemeClr>
            </a:gs>
          </a:gsLst>
          <a:path path="circle">
            <a:fillToRect l="100000" t="100000" r="100000" b="100000"/>
          </a:path>
        </a:gradFill>
        <a:gradFill rotWithShape="1">
          <a:gsLst>
            <a:gs pos="0">
              <a:schemeClr val="phClr">
                <a:shade val="60000"/>
                <a:satMod val="130000"/>
              </a:schemeClr>
            </a:gs>
            <a:gs pos="100000">
              <a:schemeClr val="phClr">
                <a:shade val="94000"/>
                <a:satMod val="135000"/>
              </a:schemeClr>
            </a:gs>
          </a:gsLst>
          <a:lin ang="16200000" scaled="0"/>
        </a:gradFill>
      </a:fillStyleLst>
      <a:lnStyleLst>
        <a:ln w="19050" cap="flat" cmpd="sng" algn="ctr">
          <a:solidFill>
            <a:schemeClr val="phClr">
              <a:shade val="95000"/>
              <a:satMod val="105000"/>
            </a:schemeClr>
          </a:solidFill>
          <a:prstDash val="solid"/>
        </a:ln>
        <a:ln w="19050" cap="flat" cmpd="sng" algn="ctr">
          <a:solidFill>
            <a:schemeClr val="phClr"/>
          </a:solidFill>
          <a:prstDash val="solid"/>
        </a:ln>
        <a:ln w="47625" cap="flat" cmpd="sng" algn="ctr">
          <a:solidFill>
            <a:schemeClr val="phClr"/>
          </a:solidFill>
          <a:prstDash val="solid"/>
        </a:ln>
      </a:lnStyleLst>
      <a:effectStyleLst>
        <a:effectStyle>
          <a:effectLst/>
        </a:effectStyle>
        <a:effectStyle>
          <a:effectLst>
            <a:innerShdw blurRad="38100" dist="12700" dir="5400000">
              <a:srgbClr val="FFFFFF">
                <a:alpha val="75000"/>
              </a:srgbClr>
            </a:innerShdw>
            <a:outerShdw blurRad="88900" dist="50800" dir="5400000" sx="102000" sy="102000" algn="tr" rotWithShape="0">
              <a:srgbClr val="808080">
                <a:alpha val="50000"/>
              </a:srgbClr>
            </a:outerShdw>
          </a:effectLst>
        </a:effectStyle>
        <a:effectStyle>
          <a:effectLst>
            <a:outerShdw blurRad="317500" dist="762000" dir="5400000" sy="45000" rotWithShape="0">
              <a:srgbClr val="000000">
                <a:alpha val="35000"/>
              </a:srgbClr>
            </a:outerShdw>
          </a:effectLst>
          <a:scene3d>
            <a:camera prst="orthographicFront">
              <a:rot lat="0" lon="0" rev="0"/>
            </a:camera>
            <a:lightRig rig="balanced" dir="tl"/>
          </a:scene3d>
          <a:sp3d extrusionH="12700" prstMaterial="softEdge">
            <a:bevelT w="38100" h="12700"/>
          </a:sp3d>
        </a:effectStyle>
      </a:effectStyleLst>
      <a:bgFillStyleLst>
        <a:solidFill>
          <a:schemeClr val="phClr"/>
        </a:solidFill>
        <a:blipFill rotWithShape="1">
          <a:blip xmlns:r="http://schemas.openxmlformats.org/officeDocument/2006/relationships" r:embed="rId1">
            <a:duotone>
              <a:schemeClr val="phClr">
                <a:shade val="10000"/>
                <a:satMod val="200000"/>
              </a:schemeClr>
              <a:schemeClr val="phClr">
                <a:tint val="30000"/>
                <a:satMod val="300000"/>
              </a:schemeClr>
            </a:duotone>
          </a:blip>
          <a:stretch/>
        </a:blipFill>
        <a:blipFill rotWithShape="1">
          <a:blip xmlns:r="http://schemas.openxmlformats.org/officeDocument/2006/relationships" r:embed="rId2">
            <a:duotone>
              <a:schemeClr val="phClr">
                <a:shade val="20000"/>
                <a:satMod val="200000"/>
              </a:schemeClr>
              <a:schemeClr val="phClr">
                <a:tint val="50000"/>
                <a:satMod val="1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Crépuscule.thmx</Template>
  <TotalTime>6903</TotalTime>
  <Words>3354</Words>
  <Application>Microsoft Macintosh PowerPoint</Application>
  <PresentationFormat>Présentation à l'écran (4:3)</PresentationFormat>
  <Paragraphs>538</Paragraphs>
  <Slides>80</Slides>
  <Notes>78</Notes>
  <HiddenSlides>0</HiddenSlides>
  <MMClips>0</MMClips>
  <ScaleCrop>false</ScaleCrop>
  <HeadingPairs>
    <vt:vector size="4" baseType="variant">
      <vt:variant>
        <vt:lpstr>Modèle de conception</vt:lpstr>
      </vt:variant>
      <vt:variant>
        <vt:i4>1</vt:i4>
      </vt:variant>
      <vt:variant>
        <vt:lpstr>Titres des diapositives</vt:lpstr>
      </vt:variant>
      <vt:variant>
        <vt:i4>80</vt:i4>
      </vt:variant>
    </vt:vector>
  </HeadingPairs>
  <TitlesOfParts>
    <vt:vector size="81" baseType="lpstr">
      <vt:lpstr>Crépuscule</vt:lpstr>
      <vt:lpstr>TYPOGRAPHIE</vt:lpstr>
      <vt:lpstr>Introduction</vt:lpstr>
      <vt:lpstr>Généralités</vt:lpstr>
      <vt:lpstr>Organisation </vt:lpstr>
      <vt:lpstr>Généralités</vt:lpstr>
      <vt:lpstr>Grille de mise en page</vt:lpstr>
      <vt:lpstr>Grille de mise en page</vt:lpstr>
      <vt:lpstr>Grille de mise en page</vt:lpstr>
      <vt:lpstr>Grille de mise en page</vt:lpstr>
      <vt:lpstr>Grille de mise en page</vt:lpstr>
      <vt:lpstr>Grille de mise en page</vt:lpstr>
      <vt:lpstr>Grille de mise en page</vt:lpstr>
      <vt:lpstr>Grille</vt:lpstr>
      <vt:lpstr>Lisibilité </vt:lpstr>
      <vt:lpstr>Sens de lecture</vt:lpstr>
      <vt:lpstr>Sens de lecture</vt:lpstr>
      <vt:lpstr>Grille de mise en page</vt:lpstr>
      <vt:lpstr>Grille de mise en page</vt:lpstr>
      <vt:lpstr>Les corps</vt:lpstr>
      <vt:lpstr>Les corps</vt:lpstr>
      <vt:lpstr>Les corps</vt:lpstr>
      <vt:lpstr>Les corps</vt:lpstr>
      <vt:lpstr>Les corps</vt:lpstr>
      <vt:lpstr>Les corps</vt:lpstr>
      <vt:lpstr>Les corps</vt:lpstr>
      <vt:lpstr>La couleur</vt:lpstr>
      <vt:lpstr>La couleur</vt:lpstr>
      <vt:lpstr>Les pleins  et les vides</vt:lpstr>
      <vt:lpstr>Les pleins  et les vides</vt:lpstr>
      <vt:lpstr>Supports </vt:lpstr>
      <vt:lpstr>L’affiche</vt:lpstr>
      <vt:lpstr>L’annonce</vt:lpstr>
      <vt:lpstr>La presse</vt:lpstr>
      <vt:lpstr>Les plaquettes</vt:lpstr>
      <vt:lpstr>Le livre</vt:lpstr>
      <vt:lpstr>Le logotype</vt:lpstr>
      <vt:lpstr>Le logotype</vt:lpstr>
      <vt:lpstr>Le logotype</vt:lpstr>
      <vt:lpstr>Le logotype</vt:lpstr>
      <vt:lpstr>Le logotype</vt:lpstr>
      <vt:lpstr>Le logotype</vt:lpstr>
      <vt:lpstr>Le logotype</vt:lpstr>
      <vt:lpstr>Le logotype</vt:lpstr>
      <vt:lpstr>Le logotype</vt:lpstr>
      <vt:lpstr>Le logotype</vt:lpstr>
      <vt:lpstr>Le logotype</vt:lpstr>
      <vt:lpstr>Le logotype</vt:lpstr>
      <vt:lpstr>Le logotype</vt:lpstr>
      <vt:lpstr>Le logotype</vt:lpstr>
      <vt:lpstr>Le logotype</vt:lpstr>
      <vt:lpstr>Le logotype</vt:lpstr>
      <vt:lpstr>Le logotype</vt:lpstr>
      <vt:lpstr>Le logotype</vt:lpstr>
      <vt:lpstr>Le logotype</vt:lpstr>
      <vt:lpstr>Le logotype</vt:lpstr>
      <vt:lpstr>Le logotype</vt:lpstr>
      <vt:lpstr>Le logotype</vt:lpstr>
      <vt:lpstr>Le logotype</vt:lpstr>
      <vt:lpstr>Le logotype</vt:lpstr>
      <vt:lpstr>La signalétique</vt:lpstr>
      <vt:lpstr>Le packaging</vt:lpstr>
      <vt:lpstr>Le web</vt:lpstr>
      <vt:lpstr>À ne pas faire…</vt:lpstr>
      <vt:lpstr>Mauvais mélanges</vt:lpstr>
      <vt:lpstr>Mauvais mélanges</vt:lpstr>
      <vt:lpstr>Caractères illisibles</vt:lpstr>
      <vt:lpstr>Caractères illisibles</vt:lpstr>
      <vt:lpstr>Caractères illisibles</vt:lpstr>
      <vt:lpstr>Caractères illisibles</vt:lpstr>
      <vt:lpstr>Alignement exotique</vt:lpstr>
      <vt:lpstr>Tout en capitales</vt:lpstr>
      <vt:lpstr>Ombrages douteux</vt:lpstr>
      <vt:lpstr>Approche de paire ratée</vt:lpstr>
      <vt:lpstr>Confus, manque d’air</vt:lpstr>
      <vt:lpstr>Banaliser</vt:lpstr>
      <vt:lpstr>Pas d’évocation</vt:lpstr>
      <vt:lpstr>Pas de hiérarchie</vt:lpstr>
      <vt:lpstr>Pas de hiérarchie</vt:lpstr>
      <vt:lpstr>Et…</vt:lpstr>
      <vt:lpstr>Diapositive 80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TYPOGRAPHIE</dc:title>
  <dc:creator>Nathalie Le Bel</dc:creator>
  <cp:lastModifiedBy>Nathalie Le Bel</cp:lastModifiedBy>
  <cp:revision>94</cp:revision>
  <dcterms:created xsi:type="dcterms:W3CDTF">2012-01-17T19:12:21Z</dcterms:created>
  <dcterms:modified xsi:type="dcterms:W3CDTF">2012-01-18T01:05:37Z</dcterms:modified>
</cp:coreProperties>
</file>