
<file path=[Content_Types].xml><?xml version="1.0" encoding="utf-8"?>
<Types xmlns="http://schemas.openxmlformats.org/package/2006/content-types">
  <Override PartName="/ppt/slideLayouts/slideLayout8.xml" ContentType="application/vnd.openxmlformats-officedocument.presentationml.slideLayout+xml"/>
  <Override PartName="/ppt/slides/slide68.xml" ContentType="application/vnd.openxmlformats-officedocument.presentationml.slide+xml"/>
  <Override PartName="/ppt/notesSlides/notesSlide20.xml" ContentType="application/vnd.openxmlformats-officedocument.presentationml.notesSlide+xml"/>
  <Override PartName="/ppt/notesSlides/notesSlide22.xml" ContentType="application/vnd.openxmlformats-officedocument.presentationml.notesSlide+xml"/>
  <Override PartName="/ppt/notesSlides/notesSlide31.xml" ContentType="application/vnd.openxmlformats-officedocument.presentationml.notesSlide+xml"/>
  <Override PartName="/ppt/slides/slide22.xml" ContentType="application/vnd.openxmlformats-officedocument.presentationml.slide+xml"/>
  <Override PartName="/ppt/slides/slide28.xml" ContentType="application/vnd.openxmlformats-officedocument.presentationml.slide+xml"/>
  <Override PartName="/ppt/slides/slide66.xml" ContentType="application/vnd.openxmlformats-officedocument.presentationml.slide+xml"/>
  <Override PartName="/ppt/notesSlides/notesSlide11.xml" ContentType="application/vnd.openxmlformats-officedocument.presentationml.notesSlide+xml"/>
  <Override PartName="/docProps/app.xml" ContentType="application/vnd.openxmlformats-officedocument.extended-properties+xml"/>
  <Override PartName="/ppt/slides/slide30.xml" ContentType="application/vnd.openxmlformats-officedocument.presentationml.slide+xml"/>
  <Override PartName="/ppt/notesSlides/notesSlide9.xml" ContentType="application/vnd.openxmlformats-officedocument.presentationml.notesSlide+xml"/>
  <Override PartName="/ppt/slides/slide36.xml" ContentType="application/vnd.openxmlformats-officedocument.presentationml.slide+xml"/>
  <Override PartName="/ppt/slides/slide11.xml" ContentType="application/vnd.openxmlformats-officedocument.presentationml.slide+xml"/>
  <Override PartName="/ppt/slides/slide18.xml" ContentType="application/vnd.openxmlformats-officedocument.presentationml.slide+xml"/>
  <Override PartName="/ppt/slides/slide47.xml" ContentType="application/vnd.openxmlformats-officedocument.presentationml.slide+xml"/>
  <Override PartName="/ppt/notesSlides/notesSlide32.xml" ContentType="application/vnd.openxmlformats-officedocument.presentationml.notesSlide+xml"/>
  <Override PartName="/ppt/notesSlides/notesSlide16.xml" ContentType="application/vnd.openxmlformats-officedocument.presentationml.notesSlide+xml"/>
  <Override PartName="/ppt/notesSlides/notesSlide52.xml" ContentType="application/vnd.openxmlformats-officedocument.presentationml.notesSlide+xml"/>
  <Override PartName="/ppt/slideLayouts/slideLayout3.xml" ContentType="application/vnd.openxmlformats-officedocument.presentationml.slideLayout+xml"/>
  <Override PartName="/ppt/slides/slide21.xml" ContentType="application/vnd.openxmlformats-officedocument.presentationml.slide+xml"/>
  <Override PartName="/ppt/notesSlides/notesSlide56.xml" ContentType="application/vnd.openxmlformats-officedocument.presentationml.notesSlide+xml"/>
  <Override PartName="/ppt/slides/slide23.xml" ContentType="application/vnd.openxmlformats-officedocument.presentationml.slide+xml"/>
  <Override PartName="/ppt/slideLayouts/slideLayout9.xml" ContentType="application/vnd.openxmlformats-officedocument.presentationml.slideLayout+xml"/>
  <Override PartName="/ppt/slides/slide52.xml" ContentType="application/vnd.openxmlformats-officedocument.presentationml.slide+xml"/>
  <Override PartName="/ppt/slides/slide1.xml" ContentType="application/vnd.openxmlformats-officedocument.presentationml.slide+xml"/>
  <Override PartName="/ppt/slides/slide51.xml" ContentType="application/vnd.openxmlformats-officedocument.presentationml.slide+xml"/>
  <Override PartName="/ppt/slides/slide7.xml" ContentType="application/vnd.openxmlformats-officedocument.presentationml.slide+xml"/>
  <Override PartName="/ppt/slides/slide62.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viewProps.xml" ContentType="application/vnd.openxmlformats-officedocument.presentationml.viewProps+xml"/>
  <Override PartName="/ppt/tableStyles.xml" ContentType="application/vnd.openxmlformats-officedocument.presentationml.tableStyles+xml"/>
  <Override PartName="/ppt/notesSlides/notesSlide15.xml" ContentType="application/vnd.openxmlformats-officedocument.presentationml.notesSlide+xml"/>
  <Override PartName="/ppt/notesSlides/notesSlide4.xml" ContentType="application/vnd.openxmlformats-officedocument.presentationml.notesSlide+xml"/>
  <Override PartName="/ppt/notesSlides/notesSlide41.xml" ContentType="application/vnd.openxmlformats-officedocument.presentationml.notesSlide+xml"/>
  <Override PartName="/ppt/slides/slide13.xml" ContentType="application/vnd.openxmlformats-officedocument.presentationml.slide+xml"/>
  <Override PartName="/ppt/notesSlides/notesSlide23.xml" ContentType="application/vnd.openxmlformats-officedocument.presentationml.notesSlide+xml"/>
  <Override PartName="/ppt/notesSlides/notesSlide17.xml" ContentType="application/vnd.openxmlformats-officedocument.presentationml.notesSlide+xml"/>
  <Override PartName="/ppt/notesSlides/notesSlide42.xml" ContentType="application/vnd.openxmlformats-officedocument.presentationml.notesSlide+xml"/>
  <Override PartName="/ppt/notesSlides/notesSlide35.xml" ContentType="application/vnd.openxmlformats-officedocument.presentationml.notesSlide+xml"/>
  <Override PartName="/ppt/notesSlides/notesSlide6.xml" ContentType="application/vnd.openxmlformats-officedocument.presentationml.notesSlide+xml"/>
  <Override PartName="/ppt/slides/slide20.xml" ContentType="application/vnd.openxmlformats-officedocument.presentationml.slide+xml"/>
  <Override PartName="/ppt/slides/slide17.xml" ContentType="application/vnd.openxmlformats-officedocument.presentationml.slide+xml"/>
  <Override PartName="/ppt/notesSlides/notesSlide51.xml" ContentType="application/vnd.openxmlformats-officedocument.presentationml.notesSlide+xml"/>
  <Override PartName="/ppt/notesSlides/notesSlide57.xml" ContentType="application/vnd.openxmlformats-officedocument.presentationml.notesSlide+xml"/>
  <Override PartName="/ppt/slideLayouts/slideLayout4.xml" ContentType="application/vnd.openxmlformats-officedocument.presentationml.slideLayout+xml"/>
  <Override PartName="/ppt/notesSlides/notesSlide13.xml" ContentType="application/vnd.openxmlformats-officedocument.presentationml.notesSlide+xml"/>
  <Override PartName="/ppt/slideLayouts/slideLayout2.xml" ContentType="application/vnd.openxmlformats-officedocument.presentationml.slideLayout+xml"/>
  <Override PartName="/ppt/slides/slide78.xml" ContentType="application/vnd.openxmlformats-officedocument.presentationml.slide+xml"/>
  <Override PartName="/ppt/notesSlides/notesSlide1.xml" ContentType="application/vnd.openxmlformats-officedocument.presentationml.notesSlide+xml"/>
  <Override PartName="/ppt/slides/slide61.xml" ContentType="application/vnd.openxmlformats-officedocument.presentationml.slide+xml"/>
  <Override PartName="/ppt/slides/slide43.xml" ContentType="application/vnd.openxmlformats-officedocument.presentationml.slide+xml"/>
  <Override PartName="/ppt/slideLayouts/slideLayout6.xml" ContentType="application/vnd.openxmlformats-officedocument.presentationml.slideLayout+xml"/>
  <Override PartName="/ppt/slides/slide37.xml" ContentType="application/vnd.openxmlformats-officedocument.presentationml.slide+xml"/>
  <Override PartName="/ppt/slideLayouts/slideLayout14.xml" ContentType="application/vnd.openxmlformats-officedocument.presentationml.slideLayout+xml"/>
  <Override PartName="/ppt/slides/slide10.xml" ContentType="application/vnd.openxmlformats-officedocument.presentationml.slide+xml"/>
  <Override PartName="/ppt/notesSlides/notesSlide43.xml" ContentType="application/vnd.openxmlformats-officedocument.presentationml.notesSlide+xml"/>
  <Override PartName="/ppt/slides/slide33.xml" ContentType="application/vnd.openxmlformats-officedocument.presentationml.slide+xml"/>
  <Override PartName="/ppt/notesSlides/notesSlide45.xml" ContentType="application/vnd.openxmlformats-officedocument.presentationml.notesSlide+xml"/>
  <Override PartName="/ppt/presProps.xml" ContentType="application/vnd.openxmlformats-officedocument.presentationml.presProps+xml"/>
  <Override PartName="/ppt/notesSlides/notesSlide18.xml" ContentType="application/vnd.openxmlformats-officedocument.presentationml.notesSlide+xml"/>
  <Override PartName="/ppt/notesSlides/notesSlide48.xml" ContentType="application/vnd.openxmlformats-officedocument.presentationml.notesSlide+xml"/>
  <Default Extension="png" ContentType="image/png"/>
  <Override PartName="/ppt/slides/slide83.xml" ContentType="application/vnd.openxmlformats-officedocument.presentationml.slide+xml"/>
  <Override PartName="/ppt/slides/slide27.xml" ContentType="application/vnd.openxmlformats-officedocument.presentationml.slide+xml"/>
  <Override PartName="/docProps/core.xml" ContentType="application/vnd.openxmlformats-package.core-properties+xml"/>
  <Override PartName="/ppt/slides/slide56.xml" ContentType="application/vnd.openxmlformats-officedocument.presentationml.slide+xml"/>
  <Override PartName="/ppt/slides/slide31.xml" ContentType="application/vnd.openxmlformats-officedocument.presentationml.slide+xml"/>
  <Default Extension="bin" ContentType="application/vnd.openxmlformats-officedocument.presentationml.printerSettings"/>
  <Override PartName="/ppt/notesSlides/notesSlide10.xml" ContentType="application/vnd.openxmlformats-officedocument.presentationml.notesSlide+xml"/>
  <Override PartName="/ppt/notesSlides/notesSlide39.xml" ContentType="application/vnd.openxmlformats-officedocument.presentationml.notesSlide+xml"/>
  <Override PartName="/ppt/slides/slide53.xml" ContentType="application/vnd.openxmlformats-officedocument.presentationml.slide+xml"/>
  <Override PartName="/ppt/slides/slide76.xml" ContentType="application/vnd.openxmlformats-officedocument.presentationml.slide+xml"/>
  <Override PartName="/ppt/notesSlides/notesSlide24.xml" ContentType="application/vnd.openxmlformats-officedocument.presentationml.notesSlide+xml"/>
  <Override PartName="/ppt/notesSlides/notesSlide47.xml" ContentType="application/vnd.openxmlformats-officedocument.presentationml.notesSlide+xml"/>
  <Override PartName="/ppt/notesSlides/notesSlide55.xml" ContentType="application/vnd.openxmlformats-officedocument.presentationml.notesSlide+xml"/>
  <Override PartName="/ppt/slides/slide55.xml" ContentType="application/vnd.openxmlformats-officedocument.presentationml.slide+xml"/>
  <Override PartName="/ppt/slides/slide67.xml" ContentType="application/vnd.openxmlformats-officedocument.presentationml.slide+xml"/>
  <Override PartName="/ppt/slides/slide12.xml" ContentType="application/vnd.openxmlformats-officedocument.presentationml.slide+xml"/>
  <Override PartName="/ppt/slides/slide19.xml" ContentType="application/vnd.openxmlformats-officedocument.presentationml.slide+xml"/>
  <Override PartName="/ppt/slides/slide41.xml" ContentType="application/vnd.openxmlformats-officedocument.presentationml.slide+xml"/>
  <Override PartName="/ppt/slides/slide46.xml" ContentType="application/vnd.openxmlformats-officedocument.presentationml.slide+xml"/>
  <Override PartName="/ppt/notesSlides/notesSlide2.xml" ContentType="application/vnd.openxmlformats-officedocument.presentationml.notesSlide+xml"/>
  <Override PartName="/ppt/notesSlides/notesSlide53.xml" ContentType="application/vnd.openxmlformats-officedocument.presentationml.notesSlide+xml"/>
  <Override PartName="/ppt/notesSlides/notesSlide14.xml" ContentType="application/vnd.openxmlformats-officedocument.presentationml.notesSlide+xml"/>
  <Override PartName="/ppt/notesSlides/notesSlide28.xml" ContentType="application/vnd.openxmlformats-officedocument.presentationml.notesSlide+xml"/>
  <Override PartName="/ppt/theme/theme2.xml" ContentType="application/vnd.openxmlformats-officedocument.theme+xml"/>
  <Override PartName="/ppt/slides/slide84.xml" ContentType="application/vnd.openxmlformats-officedocument.presentationml.slide+xml"/>
  <Override PartName="/ppt/notesSlides/notesSlide27.xml" ContentType="application/vnd.openxmlformats-officedocument.presentationml.notesSlide+xml"/>
  <Override PartName="/ppt/slides/slide2.xml" ContentType="application/vnd.openxmlformats-officedocument.presentationml.slide+xml"/>
  <Override PartName="/ppt/slides/slide80.xml" ContentType="application/vnd.openxmlformats-officedocument.presentationml.slide+xml"/>
  <Override PartName="/ppt/slides/slide69.xml" ContentType="application/vnd.openxmlformats-officedocument.presentationml.slide+xml"/>
  <Override PartName="/ppt/notesSlides/notesSlide25.xml" ContentType="application/vnd.openxmlformats-officedocument.presentationml.notesSlide+xml"/>
  <Override PartName="/ppt/slides/slide35.xml" ContentType="application/vnd.openxmlformats-officedocument.presentationml.slide+xml"/>
  <Override PartName="/ppt/slides/slide42.xml" ContentType="application/vnd.openxmlformats-officedocument.presentationml.slide+xml"/>
  <Override PartName="/ppt/notesSlides/notesSlide40.xml" ContentType="application/vnd.openxmlformats-officedocument.presentationml.notesSlide+xml"/>
  <Override PartName="/ppt/slides/slide45.xml" ContentType="application/vnd.openxmlformats-officedocument.presentationml.slide+xml"/>
  <Override PartName="/ppt/notesSlides/notesSlide34.xml" ContentType="application/vnd.openxmlformats-officedocument.presentationml.notesSlide+xml"/>
  <Override PartName="/ppt/notesSlides/notesSlide38.xml" ContentType="application/vnd.openxmlformats-officedocument.presentationml.notesSlide+xml"/>
  <Override PartName="/ppt/notesSlides/notesSlide21.xml" ContentType="application/vnd.openxmlformats-officedocument.presentationml.notesSlide+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s/slide50.xml" ContentType="application/vnd.openxmlformats-officedocument.presentationml.slide+xml"/>
  <Override PartName="/ppt/slides/slide54.xml" ContentType="application/vnd.openxmlformats-officedocument.presentationml.slide+xml"/>
  <Override PartName="/ppt/slides/slide57.xml" ContentType="application/vnd.openxmlformats-officedocument.presentationml.slide+xml"/>
  <Override PartName="/ppt/notesSlides/notesSlide3.xml" ContentType="application/vnd.openxmlformats-officedocument.presentationml.notesSlide+xml"/>
  <Override PartName="/ppt/notesSlides/notesSlide29.xml" ContentType="application/vnd.openxmlformats-officedocument.presentationml.notesSlide+xml"/>
  <Override PartName="/ppt/notesSlides/notesSlide36.xml" ContentType="application/vnd.openxmlformats-officedocument.presentationml.notesSlide+xml"/>
  <Override PartName="/ppt/slides/slide58.xml" ContentType="application/vnd.openxmlformats-officedocument.presentationml.slide+xml"/>
  <Default Extension="xml" ContentType="application/xml"/>
  <Override PartName="/ppt/slides/slide26.xml" ContentType="application/vnd.openxmlformats-officedocument.presentationml.slide+xml"/>
  <Override PartName="/ppt/slideMasters/slideMaster1.xml" ContentType="application/vnd.openxmlformats-officedocument.presentationml.slideMaster+xml"/>
  <Override PartName="/ppt/notesSlides/notesSlide7.xml" ContentType="application/vnd.openxmlformats-officedocument.presentationml.notesSlide+xml"/>
  <Override PartName="/ppt/slides/slide81.xml" ContentType="application/vnd.openxmlformats-officedocument.presentationml.slide+xml"/>
  <Override PartName="/ppt/slides/slide25.xml" ContentType="application/vnd.openxmlformats-officedocument.presentationml.slide+xml"/>
  <Override PartName="/ppt/notesSlides/notesSlide19.xml" ContentType="application/vnd.openxmlformats-officedocument.presentationml.notesSlide+xml"/>
  <Override PartName="/ppt/slides/slide63.xml" ContentType="application/vnd.openxmlformats-officedocument.presentationml.slide+xml"/>
  <Override PartName="/ppt/slides/slide14.xml" ContentType="application/vnd.openxmlformats-officedocument.presentationml.slide+xml"/>
  <Override PartName="/ppt/slides/slide40.xml" ContentType="application/vnd.openxmlformats-officedocument.presentationml.slide+xml"/>
  <Override PartName="/ppt/slides/slide82.xml" ContentType="application/vnd.openxmlformats-officedocument.presentationml.slide+xml"/>
  <Override PartName="/ppt/notesSlides/notesSlide50.xml" ContentType="application/vnd.openxmlformats-officedocument.presentationml.notesSlide+xml"/>
  <Override PartName="/ppt/slides/slide34.xml" ContentType="application/vnd.openxmlformats-officedocument.presentationml.slide+xml"/>
  <Override PartName="/ppt/notesSlides/notesSlide26.xml" ContentType="application/vnd.openxmlformats-officedocument.presentationml.notesSlide+xml"/>
  <Override PartName="/ppt/slides/slide44.xml" ContentType="application/vnd.openxmlformats-officedocument.presentationml.slide+xml"/>
  <Override PartName="/ppt/notesSlides/notesSlide12.xml" ContentType="application/vnd.openxmlformats-officedocument.presentationml.notesSlide+xml"/>
  <Override PartName="/ppt/notesSlides/notesSlide37.xml" ContentType="application/vnd.openxmlformats-officedocument.presentationml.notesSlide+xml"/>
  <Override PartName="/ppt/notesSlides/notesSlide44.xml" ContentType="application/vnd.openxmlformats-officedocument.presentationml.notesSlide+xml"/>
  <Override PartName="/ppt/notesSlides/notesSlide5.xml" ContentType="application/vnd.openxmlformats-officedocument.presentationml.notesSlide+xml"/>
  <Override PartName="/ppt/slides/slide49.xml" ContentType="application/vnd.openxmlformats-officedocument.presentationml.slide+xml"/>
  <Override PartName="/ppt/slideLayouts/slideLayout1.xml" ContentType="application/vnd.openxmlformats-officedocument.presentationml.slideLayout+xml"/>
  <Override PartName="/ppt/slides/slide70.xml" ContentType="application/vnd.openxmlformats-officedocument.presentationml.slide+xml"/>
  <Override PartName="/ppt/slides/slide48.xml" ContentType="application/vnd.openxmlformats-officedocument.presentationml.slide+xml"/>
  <Override PartName="/ppt/theme/theme1.xml" ContentType="application/vnd.openxmlformats-officedocument.theme+xml"/>
  <Override PartName="/ppt/presentation.xml" ContentType="application/vnd.openxmlformats-officedocument.presentationml.presentation.main+xml"/>
  <Override PartName="/ppt/slides/slide77.xml" ContentType="application/vnd.openxmlformats-officedocument.presentationml.slide+xml"/>
  <Override PartName="/ppt/slides/slide5.xml" ContentType="application/vnd.openxmlformats-officedocument.presentationml.slide+xml"/>
  <Override PartName="/ppt/slideLayouts/slideLayout7.xml" ContentType="application/vnd.openxmlformats-officedocument.presentationml.slideLayout+xml"/>
  <Override PartName="/ppt/slides/slide59.xml" ContentType="application/vnd.openxmlformats-officedocument.presentationml.slide+xml"/>
  <Override PartName="/ppt/slides/slide79.xml" ContentType="application/vnd.openxmlformats-officedocument.presentationml.slide+xml"/>
  <Default Extension="jpeg" ContentType="image/jpeg"/>
  <Override PartName="/ppt/slides/slide64.xml" ContentType="application/vnd.openxmlformats-officedocument.presentationml.slide+xml"/>
  <Override PartName="/ppt/notesSlides/notesSlide33.xml" ContentType="application/vnd.openxmlformats-officedocument.presentationml.notesSlide+xml"/>
  <Override PartName="/ppt/notesSlides/notesSlide46.xml" ContentType="application/vnd.openxmlformats-officedocument.presentationml.notesSlide+xml"/>
  <Override PartName="/ppt/slides/slide3.xml" ContentType="application/vnd.openxmlformats-officedocument.presentationml.slide+xml"/>
  <Override PartName="/ppt/slides/slide4.xml" ContentType="application/vnd.openxmlformats-officedocument.presentationml.slide+xml"/>
  <Override PartName="/ppt/slideLayouts/slideLayout11.xml" ContentType="application/vnd.openxmlformats-officedocument.presentationml.slideLayout+xml"/>
  <Override PartName="/ppt/notesSlides/notesSlide8.xml" ContentType="application/vnd.openxmlformats-officedocument.presentationml.notesSlide+xml"/>
  <Override PartName="/ppt/notesSlides/notesSlide54.xml" ContentType="application/vnd.openxmlformats-officedocument.presentationml.notesSlide+xml"/>
  <Override PartName="/ppt/slides/slide72.xml" ContentType="application/vnd.openxmlformats-officedocument.presentationml.slide+xml"/>
  <Override PartName="/ppt/slides/slide74.xml" ContentType="application/vnd.openxmlformats-officedocument.presentationml.slide+xml"/>
  <Override PartName="/ppt/slideLayouts/slideLayout13.xml" ContentType="application/vnd.openxmlformats-officedocument.presentationml.slideLayout+xml"/>
  <Override PartName="/ppt/slides/slide75.xml" ContentType="application/vnd.openxmlformats-officedocument.presentationml.slide+xml"/>
  <Override PartName="/ppt/slides/slide8.xml" ContentType="application/vnd.openxmlformats-officedocument.presentationml.slide+xml"/>
  <Override PartName="/ppt/slides/slide15.xml" ContentType="application/vnd.openxmlformats-officedocument.presentationml.slide+xml"/>
  <Override PartName="/ppt/notesSlides/notesSlide49.xml" ContentType="application/vnd.openxmlformats-officedocument.presentationml.notesSlide+xml"/>
  <Default Extension="rels" ContentType="application/vnd.openxmlformats-package.relationships+xml"/>
  <Override PartName="/ppt/slides/slide9.xml" ContentType="application/vnd.openxmlformats-officedocument.presentationml.slide+xml"/>
  <Override PartName="/ppt/slides/slide60.xml" ContentType="application/vnd.openxmlformats-officedocument.presentationml.slide+xml"/>
  <Override PartName="/ppt/slides/slide24.xml" ContentType="application/vnd.openxmlformats-officedocument.presentationml.slide+xml"/>
  <Override PartName="/ppt/slides/slide39.xml" ContentType="application/vnd.openxmlformats-officedocument.presentationml.slide+xml"/>
  <Override PartName="/ppt/slides/slide73.xml" ContentType="application/vnd.openxmlformats-officedocument.presentationml.slide+xml"/>
  <Override PartName="/ppt/slides/slide32.xml" ContentType="application/vnd.openxmlformats-officedocument.presentationml.slide+xml"/>
  <Override PartName="/ppt/notesSlides/notesSlide30.xml" ContentType="application/vnd.openxmlformats-officedocument.presentationml.notesSlide+xml"/>
  <Override PartName="/ppt/slides/slide71.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slides/slide38.xml" ContentType="application/vnd.openxmlformats-officedocument.presentationml.slide+xml"/>
  <Override PartName="/ppt/slideLayouts/slideLayout12.xml" ContentType="application/vnd.openxmlformats-officedocument.presentationml.slideLayout+xml"/>
  <Default Extension="gif" ContentType="image/gif"/>
  <Override PartName="/ppt/slides/slide29.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notesMasterIdLst>
    <p:notesMasterId r:id="rId86"/>
  </p:notesMasterIdLst>
  <p:sldIdLst>
    <p:sldId id="256" r:id="rId2"/>
    <p:sldId id="257" r:id="rId3"/>
    <p:sldId id="284" r:id="rId4"/>
    <p:sldId id="262" r:id="rId5"/>
    <p:sldId id="258" r:id="rId6"/>
    <p:sldId id="259" r:id="rId7"/>
    <p:sldId id="260" r:id="rId8"/>
    <p:sldId id="261" r:id="rId9"/>
    <p:sldId id="274" r:id="rId10"/>
    <p:sldId id="263" r:id="rId11"/>
    <p:sldId id="264" r:id="rId12"/>
    <p:sldId id="273" r:id="rId13"/>
    <p:sldId id="265" r:id="rId14"/>
    <p:sldId id="266" r:id="rId15"/>
    <p:sldId id="275" r:id="rId16"/>
    <p:sldId id="267" r:id="rId17"/>
    <p:sldId id="268" r:id="rId18"/>
    <p:sldId id="269" r:id="rId19"/>
    <p:sldId id="270" r:id="rId20"/>
    <p:sldId id="271" r:id="rId21"/>
    <p:sldId id="283" r:id="rId22"/>
    <p:sldId id="272" r:id="rId23"/>
    <p:sldId id="278" r:id="rId24"/>
    <p:sldId id="279" r:id="rId25"/>
    <p:sldId id="281" r:id="rId26"/>
    <p:sldId id="276" r:id="rId27"/>
    <p:sldId id="280" r:id="rId28"/>
    <p:sldId id="285" r:id="rId29"/>
    <p:sldId id="292" r:id="rId30"/>
    <p:sldId id="293" r:id="rId31"/>
    <p:sldId id="294" r:id="rId32"/>
    <p:sldId id="296" r:id="rId33"/>
    <p:sldId id="329" r:id="rId34"/>
    <p:sldId id="330" r:id="rId35"/>
    <p:sldId id="319" r:id="rId36"/>
    <p:sldId id="320" r:id="rId37"/>
    <p:sldId id="322" r:id="rId38"/>
    <p:sldId id="313" r:id="rId39"/>
    <p:sldId id="318" r:id="rId40"/>
    <p:sldId id="314" r:id="rId41"/>
    <p:sldId id="315" r:id="rId42"/>
    <p:sldId id="317" r:id="rId43"/>
    <p:sldId id="316" r:id="rId44"/>
    <p:sldId id="282" r:id="rId45"/>
    <p:sldId id="291" r:id="rId46"/>
    <p:sldId id="295" r:id="rId47"/>
    <p:sldId id="286" r:id="rId48"/>
    <p:sldId id="288" r:id="rId49"/>
    <p:sldId id="289" r:id="rId50"/>
    <p:sldId id="290" r:id="rId51"/>
    <p:sldId id="297" r:id="rId52"/>
    <p:sldId id="299" r:id="rId53"/>
    <p:sldId id="331" r:id="rId54"/>
    <p:sldId id="298" r:id="rId55"/>
    <p:sldId id="332" r:id="rId56"/>
    <p:sldId id="346" r:id="rId57"/>
    <p:sldId id="333" r:id="rId58"/>
    <p:sldId id="300" r:id="rId59"/>
    <p:sldId id="334" r:id="rId60"/>
    <p:sldId id="357" r:id="rId61"/>
    <p:sldId id="335" r:id="rId62"/>
    <p:sldId id="336" r:id="rId63"/>
    <p:sldId id="338" r:id="rId64"/>
    <p:sldId id="347" r:id="rId65"/>
    <p:sldId id="348" r:id="rId66"/>
    <p:sldId id="349" r:id="rId67"/>
    <p:sldId id="339" r:id="rId68"/>
    <p:sldId id="350" r:id="rId69"/>
    <p:sldId id="351" r:id="rId70"/>
    <p:sldId id="352" r:id="rId71"/>
    <p:sldId id="353" r:id="rId72"/>
    <p:sldId id="354" r:id="rId73"/>
    <p:sldId id="355" r:id="rId74"/>
    <p:sldId id="358" r:id="rId75"/>
    <p:sldId id="359" r:id="rId76"/>
    <p:sldId id="356" r:id="rId77"/>
    <p:sldId id="323" r:id="rId78"/>
    <p:sldId id="325" r:id="rId79"/>
    <p:sldId id="328" r:id="rId80"/>
    <p:sldId id="342" r:id="rId81"/>
    <p:sldId id="343" r:id="rId82"/>
    <p:sldId id="344" r:id="rId83"/>
    <p:sldId id="341" r:id="rId84"/>
    <p:sldId id="345" r:id="rId85"/>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3A3A46"/>
    <a:srgbClr val="40404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536" autoAdjust="0"/>
    <p:restoredTop sz="89727" autoAdjust="0"/>
  </p:normalViewPr>
  <p:slideViewPr>
    <p:cSldViewPr snapToGrid="0" snapToObjects="1">
      <p:cViewPr varScale="1">
        <p:scale>
          <a:sx n="107" d="100"/>
          <a:sy n="107" d="100"/>
        </p:scale>
        <p:origin x="-824" y="-1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64" Type="http://schemas.openxmlformats.org/officeDocument/2006/relationships/slide" Target="slides/slide63.xml"/><Relationship Id="rId60" Type="http://schemas.openxmlformats.org/officeDocument/2006/relationships/slide" Target="slides/slide59.xml"/><Relationship Id="rId39" Type="http://schemas.openxmlformats.org/officeDocument/2006/relationships/slide" Target="slides/slide38.xml"/><Relationship Id="rId70" Type="http://schemas.openxmlformats.org/officeDocument/2006/relationships/slide" Target="slides/slide69.xml"/><Relationship Id="rId7" Type="http://schemas.openxmlformats.org/officeDocument/2006/relationships/slide" Target="slides/slide6.xml"/><Relationship Id="rId43" Type="http://schemas.openxmlformats.org/officeDocument/2006/relationships/slide" Target="slides/slide42.xml"/><Relationship Id="rId74" Type="http://schemas.openxmlformats.org/officeDocument/2006/relationships/slide" Target="slides/slide73.xml"/><Relationship Id="rId25" Type="http://schemas.openxmlformats.org/officeDocument/2006/relationships/slide" Target="slides/slide24.xml"/><Relationship Id="rId10" Type="http://schemas.openxmlformats.org/officeDocument/2006/relationships/slide" Target="slides/slide9.xml"/><Relationship Id="rId90" Type="http://schemas.openxmlformats.org/officeDocument/2006/relationships/theme" Target="theme/theme1.xml"/><Relationship Id="rId50" Type="http://schemas.openxmlformats.org/officeDocument/2006/relationships/slide" Target="slides/slide49.xml"/><Relationship Id="rId77" Type="http://schemas.openxmlformats.org/officeDocument/2006/relationships/slide" Target="slides/slide76.xml"/><Relationship Id="rId63" Type="http://schemas.openxmlformats.org/officeDocument/2006/relationships/slide" Target="slides/slide62.xml"/><Relationship Id="rId17" Type="http://schemas.openxmlformats.org/officeDocument/2006/relationships/slide" Target="slides/slide16.xml"/><Relationship Id="rId85" Type="http://schemas.openxmlformats.org/officeDocument/2006/relationships/slide" Target="slides/slide84.xml"/><Relationship Id="rId9" Type="http://schemas.openxmlformats.org/officeDocument/2006/relationships/slide" Target="slides/slide8.xml"/><Relationship Id="rId18" Type="http://schemas.openxmlformats.org/officeDocument/2006/relationships/slide" Target="slides/slide17.xml"/><Relationship Id="rId27" Type="http://schemas.openxmlformats.org/officeDocument/2006/relationships/slide" Target="slides/slide26.xml"/><Relationship Id="rId71" Type="http://schemas.openxmlformats.org/officeDocument/2006/relationships/slide" Target="slides/slide70.xml"/><Relationship Id="rId14" Type="http://schemas.openxmlformats.org/officeDocument/2006/relationships/slide" Target="slides/slide13.xml"/><Relationship Id="rId4" Type="http://schemas.openxmlformats.org/officeDocument/2006/relationships/slide" Target="slides/slide3.xml"/><Relationship Id="rId28" Type="http://schemas.openxmlformats.org/officeDocument/2006/relationships/slide" Target="slides/slide27.xml"/><Relationship Id="rId45" Type="http://schemas.openxmlformats.org/officeDocument/2006/relationships/slide" Target="slides/slide44.xml"/><Relationship Id="rId58" Type="http://schemas.openxmlformats.org/officeDocument/2006/relationships/slide" Target="slides/slide57.xml"/><Relationship Id="rId42" Type="http://schemas.openxmlformats.org/officeDocument/2006/relationships/slide" Target="slides/slide41.xml"/><Relationship Id="rId73" Type="http://schemas.openxmlformats.org/officeDocument/2006/relationships/slide" Target="slides/slide72.xml"/><Relationship Id="rId89" Type="http://schemas.openxmlformats.org/officeDocument/2006/relationships/viewProps" Target="viewProps.xml"/><Relationship Id="rId88" Type="http://schemas.openxmlformats.org/officeDocument/2006/relationships/presProps" Target="presProps.xml"/><Relationship Id="rId87" Type="http://schemas.openxmlformats.org/officeDocument/2006/relationships/printerSettings" Target="printerSettings/printerSettings1.bin"/><Relationship Id="rId6" Type="http://schemas.openxmlformats.org/officeDocument/2006/relationships/slide" Target="slides/slide5.xml"/><Relationship Id="rId49" Type="http://schemas.openxmlformats.org/officeDocument/2006/relationships/slide" Target="slides/slide48.xml"/><Relationship Id="rId44" Type="http://schemas.openxmlformats.org/officeDocument/2006/relationships/slide" Target="slides/slide43.xml"/><Relationship Id="rId82" Type="http://schemas.openxmlformats.org/officeDocument/2006/relationships/slide" Target="slides/slide81.xml"/><Relationship Id="rId69" Type="http://schemas.openxmlformats.org/officeDocument/2006/relationships/slide" Target="slides/slide68.xml"/><Relationship Id="rId19" Type="http://schemas.openxmlformats.org/officeDocument/2006/relationships/slide" Target="slides/slide18.xml"/><Relationship Id="rId38" Type="http://schemas.openxmlformats.org/officeDocument/2006/relationships/slide" Target="slides/slide37.xml"/><Relationship Id="rId20" Type="http://schemas.openxmlformats.org/officeDocument/2006/relationships/slide" Target="slides/slide19.xml"/><Relationship Id="rId2" Type="http://schemas.openxmlformats.org/officeDocument/2006/relationships/slide" Target="slides/slide1.xml"/><Relationship Id="rId46" Type="http://schemas.openxmlformats.org/officeDocument/2006/relationships/slide" Target="slides/slide45.xml"/><Relationship Id="rId57" Type="http://schemas.openxmlformats.org/officeDocument/2006/relationships/slide" Target="slides/slide56.xml"/><Relationship Id="rId59" Type="http://schemas.openxmlformats.org/officeDocument/2006/relationships/slide" Target="slides/slide58.xml"/><Relationship Id="rId35" Type="http://schemas.openxmlformats.org/officeDocument/2006/relationships/slide" Target="slides/slide34.xml"/><Relationship Id="rId51" Type="http://schemas.openxmlformats.org/officeDocument/2006/relationships/slide" Target="slides/slide50.xml"/><Relationship Id="rId55" Type="http://schemas.openxmlformats.org/officeDocument/2006/relationships/slide" Target="slides/slide54.xml"/><Relationship Id="rId31" Type="http://schemas.openxmlformats.org/officeDocument/2006/relationships/slide" Target="slides/slide30.xml"/><Relationship Id="rId34" Type="http://schemas.openxmlformats.org/officeDocument/2006/relationships/slide" Target="slides/slide33.xml"/><Relationship Id="rId40" Type="http://schemas.openxmlformats.org/officeDocument/2006/relationships/slide" Target="slides/slide39.xml"/><Relationship Id="rId62" Type="http://schemas.openxmlformats.org/officeDocument/2006/relationships/slide" Target="slides/slide61.xml"/><Relationship Id="rId66" Type="http://schemas.openxmlformats.org/officeDocument/2006/relationships/slide" Target="slides/slide65.xml"/><Relationship Id="rId36" Type="http://schemas.openxmlformats.org/officeDocument/2006/relationships/slide" Target="slides/slide35.xml"/><Relationship Id="rId72" Type="http://schemas.openxmlformats.org/officeDocument/2006/relationships/slide" Target="slides/slide71.xml"/><Relationship Id="rId1" Type="http://schemas.openxmlformats.org/officeDocument/2006/relationships/slideMaster" Target="slideMasters/slideMaster1.xml"/><Relationship Id="rId24" Type="http://schemas.openxmlformats.org/officeDocument/2006/relationships/slide" Target="slides/slide23.xml"/><Relationship Id="rId47" Type="http://schemas.openxmlformats.org/officeDocument/2006/relationships/slide" Target="slides/slide46.xml"/><Relationship Id="rId56" Type="http://schemas.openxmlformats.org/officeDocument/2006/relationships/slide" Target="slides/slide55.xml"/><Relationship Id="rId48" Type="http://schemas.openxmlformats.org/officeDocument/2006/relationships/slide" Target="slides/slide47.xml"/><Relationship Id="rId75" Type="http://schemas.openxmlformats.org/officeDocument/2006/relationships/slide" Target="slides/slide74.xml"/><Relationship Id="rId8" Type="http://schemas.openxmlformats.org/officeDocument/2006/relationships/slide" Target="slides/slide7.xml"/><Relationship Id="rId13" Type="http://schemas.openxmlformats.org/officeDocument/2006/relationships/slide" Target="slides/slide12.xml"/><Relationship Id="rId32" Type="http://schemas.openxmlformats.org/officeDocument/2006/relationships/slide" Target="slides/slide31.xml"/><Relationship Id="rId37" Type="http://schemas.openxmlformats.org/officeDocument/2006/relationships/slide" Target="slides/slide36.xml"/><Relationship Id="rId52" Type="http://schemas.openxmlformats.org/officeDocument/2006/relationships/slide" Target="slides/slide51.xml"/><Relationship Id="rId65" Type="http://schemas.openxmlformats.org/officeDocument/2006/relationships/slide" Target="slides/slide64.xml"/><Relationship Id="rId67" Type="http://schemas.openxmlformats.org/officeDocument/2006/relationships/slide" Target="slides/slide66.xml"/><Relationship Id="rId54" Type="http://schemas.openxmlformats.org/officeDocument/2006/relationships/slide" Target="slides/slide53.xml"/><Relationship Id="rId12" Type="http://schemas.openxmlformats.org/officeDocument/2006/relationships/slide" Target="slides/slide11.xml"/><Relationship Id="rId76" Type="http://schemas.openxmlformats.org/officeDocument/2006/relationships/slide" Target="slides/slide75.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3" Type="http://schemas.openxmlformats.org/officeDocument/2006/relationships/slide" Target="slides/slide2.xml"/><Relationship Id="rId86" Type="http://schemas.openxmlformats.org/officeDocument/2006/relationships/notesMaster" Target="notesMasters/notesMaster1.xml"/><Relationship Id="rId23" Type="http://schemas.openxmlformats.org/officeDocument/2006/relationships/slide" Target="slides/slide22.xml"/><Relationship Id="rId61" Type="http://schemas.openxmlformats.org/officeDocument/2006/relationships/slide" Target="slides/slide60.xml"/><Relationship Id="rId53" Type="http://schemas.openxmlformats.org/officeDocument/2006/relationships/slide" Target="slides/slide52.xml"/><Relationship Id="rId84" Type="http://schemas.openxmlformats.org/officeDocument/2006/relationships/slide" Target="slides/slide83.xml"/><Relationship Id="rId26" Type="http://schemas.openxmlformats.org/officeDocument/2006/relationships/slide" Target="slides/slide25.xml"/><Relationship Id="rId30" Type="http://schemas.openxmlformats.org/officeDocument/2006/relationships/slide" Target="slides/slide29.xml"/><Relationship Id="rId11" Type="http://schemas.openxmlformats.org/officeDocument/2006/relationships/slide" Target="slides/slide10.xml"/><Relationship Id="rId68" Type="http://schemas.openxmlformats.org/officeDocument/2006/relationships/slide" Target="slides/slide67.xml"/><Relationship Id="rId29" Type="http://schemas.openxmlformats.org/officeDocument/2006/relationships/slide" Target="slides/slide28.xml"/><Relationship Id="rId16" Type="http://schemas.openxmlformats.org/officeDocument/2006/relationships/slide" Target="slides/slide15.xml"/><Relationship Id="rId33" Type="http://schemas.openxmlformats.org/officeDocument/2006/relationships/slide" Target="slides/slide32.xml"/><Relationship Id="rId91" Type="http://schemas.openxmlformats.org/officeDocument/2006/relationships/tableStyles" Target="tableStyles.xml"/><Relationship Id="rId83" Type="http://schemas.openxmlformats.org/officeDocument/2006/relationships/slide" Target="slides/slide82.xml"/><Relationship Id="rId41" Type="http://schemas.openxmlformats.org/officeDocument/2006/relationships/slide" Target="slides/slide40.xml"/><Relationship Id="rId5" Type="http://schemas.openxmlformats.org/officeDocument/2006/relationships/slide" Target="slides/slide4.xml"/><Relationship Id="rId15" Type="http://schemas.openxmlformats.org/officeDocument/2006/relationships/slide" Target="slides/slide14.xml"/><Relationship Id="rId78" Type="http://schemas.openxmlformats.org/officeDocument/2006/relationships/slide" Target="slides/slide77.xml"/><Relationship Id="rId22" Type="http://schemas.openxmlformats.org/officeDocument/2006/relationships/slide" Target="slides/slide21.xml"/><Relationship Id="rId21" Type="http://schemas.openxmlformats.org/officeDocument/2006/relationships/slide" Target="slides/slide2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4B03B9-A30A-6244-8A23-758CF62F9697}" type="datetimeFigureOut">
              <a:rPr lang="fr-FR"/>
              <a:pPr/>
              <a:t>17/01/12</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FD18A35-F1CF-2045-81E8-C709237A9A80}" type="slidenum">
              <a:rPr/>
              <a:pPr/>
              <a:t>‹#›</a:t>
            </a:fld>
            <a:endParaRPr lang="fr-FR" dirty="0"/>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4" Type="http://schemas.openxmlformats.org/officeDocument/2006/relationships/hyperlink" Target="http://fr.wikipedia.org/wiki/%C3%89criture_gothique" TargetMode="External"/><Relationship Id="rId1" Type="http://schemas.openxmlformats.org/officeDocument/2006/relationships/notesMaster" Target="../notesMasters/notesMaster1.xml"/><Relationship Id="rId2" Type="http://schemas.openxmlformats.org/officeDocument/2006/relationships/slide" Target="../slides/slide75.xml"/><Relationship Id="rId3" Type="http://schemas.openxmlformats.org/officeDocument/2006/relationships/hyperlink" Target="http://fr.wikipedia.org/wiki/Graphie" TargetMode="External"/><Relationship Id="rId5" Type="http://schemas.openxmlformats.org/officeDocument/2006/relationships/hyperlink" Target="http://fr.wikipedia.org/wiki/%C3%89criture_wisigothique"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La typographie informatique et la publication assistée par ordinateur (</a:t>
            </a:r>
            <a:r>
              <a:rPr lang="fr-FR" b="1"/>
              <a:t>PAO</a:t>
            </a:r>
            <a:r>
              <a:rPr lang="fr-FR"/>
              <a:t>) utilisent de nos jours le </a:t>
            </a:r>
            <a:r>
              <a:rPr lang="fr-FR" b="1"/>
              <a:t>point pica.</a:t>
            </a:r>
          </a:p>
        </p:txBody>
      </p:sp>
      <p:sp>
        <p:nvSpPr>
          <p:cNvPr id="4" name="Espace réservé du numéro de diapositive 3"/>
          <p:cNvSpPr>
            <a:spLocks noGrp="1"/>
          </p:cNvSpPr>
          <p:nvPr>
            <p:ph type="sldNum" sz="quarter" idx="10"/>
          </p:nvPr>
        </p:nvSpPr>
        <p:spPr/>
        <p:txBody>
          <a:bodyPr/>
          <a:lstStyle/>
          <a:p>
            <a:fld id="{6FD18A35-F1CF-2045-81E8-C709237A9A80}" type="slidenum">
              <a:rPr/>
              <a:pPr/>
              <a:t>12</a:t>
            </a:fld>
            <a:endParaRPr lang="fr-F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33</a:t>
            </a:fld>
            <a:endParaRPr lang="fr-F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34</a:t>
            </a:fld>
            <a:endParaRPr lang="fr-F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35</a:t>
            </a:fld>
            <a:endParaRPr lang="fr-F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36</a:t>
            </a:fld>
            <a:endParaRPr lang="fr-F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37</a:t>
            </a:fld>
            <a:endParaRPr lang="fr-F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a:t>Par conséquent il est utile au graphistes de connaître les règles</a:t>
            </a:r>
            <a:r>
              <a:rPr lang="fr-FR" baseline="0" dirty="0"/>
              <a:t> typographiques</a:t>
            </a:r>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39</a:t>
            </a:fld>
            <a:endParaRPr lang="fr-F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40</a:t>
            </a:fld>
            <a:endParaRPr lang="fr-F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41</a:t>
            </a:fld>
            <a:endParaRPr lang="fr-F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a:t>Un espace insécable est un caractère typographique consistant en une espace que l’on intercale </a:t>
            </a:r>
            <a:r>
              <a:rPr lang="fr-FR" b="1" dirty="0"/>
              <a:t>entre deux mots </a:t>
            </a:r>
            <a:r>
              <a:rPr lang="fr-FR" dirty="0"/>
              <a:t>(ou un mot et une ponctuation) </a:t>
            </a:r>
            <a:r>
              <a:rPr lang="fr-FR" b="1" baseline="0" dirty="0"/>
              <a:t>qui ne doivent pas être séparés </a:t>
            </a:r>
            <a:r>
              <a:rPr lang="fr-FR" baseline="0" dirty="0"/>
              <a:t>par un éventuel retour à la ligne automatique</a:t>
            </a:r>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42</a:t>
            </a:fld>
            <a:endParaRPr lang="fr-F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43</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Shoulder</a:t>
            </a:r>
            <a:r>
              <a:rPr lang="fr-FR" baseline="0"/>
              <a:t> = épaule</a:t>
            </a:r>
          </a:p>
          <a:p>
            <a:endParaRPr lang="fr-FR" baseline="0"/>
          </a:p>
          <a:p>
            <a:r>
              <a:rPr lang="fr-FR" baseline="0"/>
              <a:t>Spur = éperon</a:t>
            </a:r>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19</a:t>
            </a:fld>
            <a:endParaRPr lang="fr-F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45</a:t>
            </a:fld>
            <a:endParaRPr lang="fr-F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46</a:t>
            </a:fld>
            <a:endParaRPr lang="fr-F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dirty="0"/>
              <a:t>La</a:t>
            </a:r>
            <a:r>
              <a:rPr lang="fr-FR" baseline="0" dirty="0"/>
              <a:t> typo de titrage</a:t>
            </a:r>
            <a:r>
              <a:rPr lang="fr-FR" dirty="0"/>
              <a:t> sert à la composition des textes, elle ne doit pas demander d’effort au lecteur mais s’effacer derrière le message qu’elle transmet</a:t>
            </a:r>
          </a:p>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47</a:t>
            </a:fld>
            <a:endParaRPr lang="fr-F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48</a:t>
            </a:fld>
            <a:endParaRPr lang="fr-F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a:t>Le gris typographique est l'impression produite sur l'œil par la vision générale d'un texte </a:t>
            </a:r>
          </a:p>
          <a:p>
            <a:endParaRPr lang="fr-FR" dirty="0"/>
          </a:p>
          <a:p>
            <a:r>
              <a:rPr lang="fr-FR" dirty="0"/>
              <a:t>Il ne s'agit pas de sa couleur au sens de la teinte des pigments colorant les caractères, mais au sens de la densité moyenne du gris, résultat optique de la juxtaposition de multiples caractères noirs sur fond blanc </a:t>
            </a:r>
          </a:p>
          <a:p>
            <a:endParaRPr lang="fr-FR" dirty="0"/>
          </a:p>
          <a:p>
            <a:r>
              <a:rPr lang="fr-FR" dirty="0"/>
              <a:t>Les différents facteurs qui influencent le gris typographique et son homogénéité sont </a:t>
            </a:r>
          </a:p>
          <a:p>
            <a:r>
              <a:rPr lang="fr-FR" dirty="0"/>
              <a:t>	la police </a:t>
            </a:r>
          </a:p>
          <a:p>
            <a:r>
              <a:rPr lang="fr-FR" dirty="0"/>
              <a:t>	le corps </a:t>
            </a:r>
          </a:p>
          <a:p>
            <a:r>
              <a:rPr lang="fr-FR" dirty="0"/>
              <a:t>	l'interlignage</a:t>
            </a:r>
          </a:p>
          <a:p>
            <a:r>
              <a:rPr lang="fr-FR" dirty="0"/>
              <a:t>	la graisse</a:t>
            </a:r>
          </a:p>
          <a:p>
            <a:r>
              <a:rPr lang="fr-FR" dirty="0"/>
              <a:t>	la justification </a:t>
            </a:r>
          </a:p>
          <a:p>
            <a:r>
              <a:rPr lang="fr-FR" dirty="0"/>
              <a:t>	l'approche entre les caractères</a:t>
            </a:r>
          </a:p>
        </p:txBody>
      </p:sp>
      <p:sp>
        <p:nvSpPr>
          <p:cNvPr id="4" name="Espace réservé du numéro de diapositive 3"/>
          <p:cNvSpPr>
            <a:spLocks noGrp="1"/>
          </p:cNvSpPr>
          <p:nvPr>
            <p:ph type="sldNum" sz="quarter" idx="10"/>
          </p:nvPr>
        </p:nvSpPr>
        <p:spPr/>
        <p:txBody>
          <a:bodyPr/>
          <a:lstStyle/>
          <a:p>
            <a:fld id="{6FD18A35-F1CF-2045-81E8-C709237A9A80}" type="slidenum">
              <a:rPr/>
              <a:pPr/>
              <a:t>49</a:t>
            </a:fld>
            <a:endParaRPr lang="fr-F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50</a:t>
            </a:fld>
            <a:endParaRPr lang="fr-F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51</a:t>
            </a:fld>
            <a:endParaRPr lang="fr-F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52</a:t>
            </a:fld>
            <a:endParaRPr lang="fr-F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53</a:t>
            </a:fld>
            <a:endParaRPr lang="fr-F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54</a:t>
            </a:fld>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Spine = Colonne vetébrale</a:t>
            </a:r>
          </a:p>
        </p:txBody>
      </p:sp>
      <p:sp>
        <p:nvSpPr>
          <p:cNvPr id="4" name="Espace réservé du numéro de diapositive 3"/>
          <p:cNvSpPr>
            <a:spLocks noGrp="1"/>
          </p:cNvSpPr>
          <p:nvPr>
            <p:ph type="sldNum" sz="quarter" idx="10"/>
          </p:nvPr>
        </p:nvSpPr>
        <p:spPr/>
        <p:txBody>
          <a:bodyPr/>
          <a:lstStyle/>
          <a:p>
            <a:fld id="{6FD18A35-F1CF-2045-81E8-C709237A9A80}" type="slidenum">
              <a:rPr/>
              <a:pPr/>
              <a:t>20</a:t>
            </a:fld>
            <a:endParaRPr lang="fr-F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55</a:t>
            </a:fld>
            <a:endParaRPr lang="fr-F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56</a:t>
            </a:fld>
            <a:endParaRPr lang="fr-F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57</a:t>
            </a:fld>
            <a:endParaRPr lang="fr-F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58</a:t>
            </a:fld>
            <a:endParaRPr lang="fr-F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a:t>Rustica</a:t>
            </a:r>
          </a:p>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60</a:t>
            </a:fld>
            <a:endParaRPr lang="fr-F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Cette police mélange haut et bas de casse dans le même alphabet. </a:t>
            </a:r>
          </a:p>
          <a:p>
            <a:r>
              <a:rPr lang="fr-FR"/>
              <a:t>En typographie, ce genre de caractère est appelé « biform » </a:t>
            </a:r>
          </a:p>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61</a:t>
            </a:fld>
            <a:endParaRPr lang="fr-F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Incise</a:t>
            </a:r>
          </a:p>
          <a:p>
            <a:r>
              <a:rPr lang="fr-FR" sz="1200" i="1" kern="1200">
                <a:solidFill>
                  <a:schemeClr val="tx1"/>
                </a:solidFill>
                <a:latin typeface="+mn-lt"/>
                <a:ea typeface="+mn-ea"/>
                <a:cs typeface="+mn-cs"/>
              </a:rPr>
              <a:t>Les Incises tiennent leur</a:t>
            </a:r>
            <a:r>
              <a:rPr lang="fr-FR"/>
              <a:t> </a:t>
            </a:r>
            <a:r>
              <a:rPr lang="fr-FR" sz="1200" i="1" kern="1200">
                <a:solidFill>
                  <a:schemeClr val="tx1"/>
                </a:solidFill>
                <a:latin typeface="+mn-lt"/>
                <a:ea typeface="+mn-ea"/>
                <a:cs typeface="+mn-cs"/>
              </a:rPr>
              <a:t>nom des </a:t>
            </a:r>
            <a:r>
              <a:rPr lang="fr-FR" sz="1200" b="1" i="1" kern="1200">
                <a:solidFill>
                  <a:schemeClr val="tx1"/>
                </a:solidFill>
                <a:latin typeface="+mn-lt"/>
                <a:ea typeface="+mn-ea"/>
                <a:cs typeface="+mn-cs"/>
              </a:rPr>
              <a:t>Latines d’Inscription</a:t>
            </a:r>
            <a:r>
              <a:rPr lang="fr-FR" sz="1200" i="1" kern="1200">
                <a:solidFill>
                  <a:schemeClr val="tx1"/>
                </a:solidFill>
                <a:latin typeface="+mn-lt"/>
                <a:ea typeface="+mn-ea"/>
                <a:cs typeface="+mn-cs"/>
              </a:rPr>
              <a:t> (c'est-à-dire les capitales romaines) gravées dans la pierre</a:t>
            </a:r>
            <a:r>
              <a:rPr lang="fr-FR"/>
              <a:t> </a:t>
            </a:r>
            <a:r>
              <a:rPr lang="fr-FR" sz="1200" i="1" kern="1200">
                <a:solidFill>
                  <a:schemeClr val="tx1"/>
                </a:solidFill>
                <a:latin typeface="+mn-lt"/>
                <a:ea typeface="+mn-ea"/>
                <a:cs typeface="+mn-cs"/>
              </a:rPr>
              <a:t>ou le métal au burin.</a:t>
            </a:r>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62</a:t>
            </a:fld>
            <a:endParaRPr lang="fr-F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Futura est une police de caractères linéale géométrique conçue par Paul Renner entre 1924 et 1927 pour la fonderie Bauer (Bauersche Gießerei).</a:t>
            </a:r>
            <a:br>
              <a:rPr lang="fr-FR"/>
            </a:br>
            <a:r>
              <a:rPr lang="fr-FR"/>
              <a:t>Elle participe, avec les productions de Jan Tschichold, d’une modernité contemporaine du Bauhaus. S’opposant à une tradition typographique</a:t>
            </a:r>
            <a:br>
              <a:rPr lang="fr-FR"/>
            </a:br>
            <a:r>
              <a:rPr lang="fr-FR"/>
              <a:t>de la continuité, ces travaux se distinguaient par l’affirmation de nouveaux modèles d’écriture, notamment basés sur des formes géométriques</a:t>
            </a: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63</a:t>
            </a:fld>
            <a:endParaRPr lang="fr-F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a:t>La caroline minuscule</a:t>
            </a:r>
          </a:p>
          <a:p>
            <a:endParaRPr lang="fr-FR"/>
          </a:p>
          <a:p>
            <a:r>
              <a:rPr lang="fr-FR"/>
              <a:t>En 771, le très célèbre </a:t>
            </a:r>
            <a:r>
              <a:rPr lang="fr-FR" b="1"/>
              <a:t>Charlemagne</a:t>
            </a:r>
            <a:r>
              <a:rPr lang="fr-FR"/>
              <a:t> se retrouve seul roi des Francs, à la tête d’un grand empire. </a:t>
            </a:r>
          </a:p>
          <a:p>
            <a:r>
              <a:rPr lang="fr-FR"/>
              <a:t>Il ne sait pas écrire mais est tout de même conscient de la nécessité d’</a:t>
            </a:r>
            <a:r>
              <a:rPr lang="fr-FR" b="1"/>
              <a:t>unifier les différentes écritures</a:t>
            </a:r>
            <a:r>
              <a:rPr lang="fr-FR"/>
              <a:t> en usage dans son empire. Et cela afin de «dissiper l’ignorance, faire régner l’ordre et la clarté» et unir l’Europe Chrétienne.</a:t>
            </a:r>
          </a:p>
          <a:p>
            <a:endParaRPr lang="fr-FR"/>
          </a:p>
          <a:p>
            <a:r>
              <a:rPr lang="fr-FR" sz="1200" kern="1200">
                <a:solidFill>
                  <a:schemeClr val="tx1"/>
                </a:solidFill>
                <a:latin typeface="+mn-lt"/>
                <a:ea typeface="+mn-ea"/>
                <a:cs typeface="+mn-cs"/>
              </a:rPr>
              <a:t>Il veut aussi diffuser </a:t>
            </a:r>
            <a:r>
              <a:rPr lang="fr-FR" sz="1200" b="1" kern="1200">
                <a:solidFill>
                  <a:schemeClr val="tx1"/>
                </a:solidFill>
                <a:latin typeface="+mn-lt"/>
                <a:ea typeface="+mn-ea"/>
                <a:cs typeface="+mn-cs"/>
              </a:rPr>
              <a:t>l’héritage culturel de l’Antiquité</a:t>
            </a:r>
            <a:r>
              <a:rPr lang="fr-FR" sz="1200" kern="1200">
                <a:solidFill>
                  <a:schemeClr val="tx1"/>
                </a:solidFill>
                <a:latin typeface="+mn-lt"/>
                <a:ea typeface="+mn-ea"/>
                <a:cs typeface="+mn-cs"/>
              </a:rPr>
              <a:t>. </a:t>
            </a:r>
          </a:p>
          <a:p>
            <a:endParaRPr lang="fr-FR" sz="1200" kern="1200">
              <a:solidFill>
                <a:schemeClr val="tx1"/>
              </a:solidFill>
              <a:latin typeface="+mn-lt"/>
              <a:ea typeface="+mn-ea"/>
              <a:cs typeface="+mn-cs"/>
            </a:endParaRPr>
          </a:p>
          <a:p>
            <a:r>
              <a:rPr lang="fr-FR" sz="1200" kern="1200">
                <a:solidFill>
                  <a:schemeClr val="tx1"/>
                </a:solidFill>
                <a:latin typeface="+mn-lt"/>
                <a:ea typeface="+mn-ea"/>
                <a:cs typeface="+mn-cs"/>
              </a:rPr>
              <a:t>Il faut une écriture rapide, pratique et lisible.</a:t>
            </a:r>
            <a:endParaRPr lang="fr-FR"/>
          </a:p>
          <a:p>
            <a:endParaRPr lang="fr-FR"/>
          </a:p>
          <a:p>
            <a:r>
              <a:rPr lang="fr-FR" i="0"/>
              <a:t>Il décide donc de confier à </a:t>
            </a:r>
            <a:r>
              <a:rPr lang="fr-FR" b="1" i="0"/>
              <a:t>Albinus Flaccus Alcuin</a:t>
            </a:r>
            <a:r>
              <a:rPr lang="fr-FR" i="0"/>
              <a:t>, un moine très érudit dont il fait l’un de ses principaux collaborateurs, la </a:t>
            </a:r>
            <a:r>
              <a:rPr lang="fr-FR" b="1" i="0"/>
              <a:t>restauration culturelle</a:t>
            </a:r>
            <a:r>
              <a:rPr lang="fr-FR" i="0"/>
              <a:t>, la </a:t>
            </a:r>
            <a:r>
              <a:rPr lang="fr-FR" b="1" i="0"/>
              <a:t>réforme de l’enseignement de la grammaire</a:t>
            </a:r>
            <a:r>
              <a:rPr lang="fr-FR" i="0"/>
              <a:t>, de </a:t>
            </a:r>
            <a:r>
              <a:rPr lang="fr-FR" b="1" i="0"/>
              <a:t>l’éloquence et de l’art d’écrire</a:t>
            </a:r>
            <a:r>
              <a:rPr lang="fr-FR" i="0"/>
              <a:t>.</a:t>
            </a:r>
          </a:p>
          <a:p>
            <a:endParaRPr lang="fr-FR" i="0"/>
          </a:p>
          <a:p>
            <a:r>
              <a:rPr lang="fr-FR" i="0"/>
              <a:t>Alcuin organise la réforme de l’écriture. Il retient </a:t>
            </a:r>
            <a:r>
              <a:rPr lang="fr-FR" b="1" i="0"/>
              <a:t>le latin</a:t>
            </a:r>
            <a:r>
              <a:rPr lang="fr-FR" i="0"/>
              <a:t> comme langue administrative de l’empire et favorise une nouvelle graphie : </a:t>
            </a:r>
            <a:r>
              <a:rPr lang="fr-FR" b="1" i="0"/>
              <a:t>la fameuse Caroline.</a:t>
            </a:r>
          </a:p>
          <a:p>
            <a:r>
              <a:rPr lang="fr-FR" b="1" i="0"/>
              <a:t/>
            </a:r>
            <a:br>
              <a:rPr lang="fr-FR" b="1" i="0"/>
            </a:br>
            <a:r>
              <a:rPr lang="fr-FR" i="0"/>
              <a:t>Celle-ci ne concerne que les </a:t>
            </a:r>
            <a:r>
              <a:rPr lang="fr-FR" b="1" i="0"/>
              <a:t>lettres minuscules, les majuscules demeurant – comme de nos jours – issues des capitales romaines d’inscription</a:t>
            </a:r>
            <a:r>
              <a:rPr lang="fr-FR" i="0"/>
              <a:t>.</a:t>
            </a:r>
          </a:p>
          <a:p>
            <a:r>
              <a:rPr lang="fr-FR" i="0"/>
              <a:t/>
            </a:r>
            <a:br>
              <a:rPr lang="fr-FR" i="0"/>
            </a:br>
            <a:r>
              <a:rPr lang="fr-FR" i="0"/>
              <a:t>Nos caractères typographiques minuscules actuels sont issues de la Caroline, instituée il y a un peu plus de 1200 ans.</a:t>
            </a:r>
          </a:p>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64</a:t>
            </a:fld>
            <a:endParaRPr lang="fr-F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a:t>La caroline minuscule</a:t>
            </a:r>
          </a:p>
          <a:p>
            <a:endParaRPr lang="fr-FR"/>
          </a:p>
          <a:p>
            <a:r>
              <a:rPr lang="fr-FR"/>
              <a:t>En 771, le très célèbre </a:t>
            </a:r>
            <a:r>
              <a:rPr lang="fr-FR" b="1"/>
              <a:t>Charlemagne</a:t>
            </a:r>
            <a:r>
              <a:rPr lang="fr-FR"/>
              <a:t> se retrouve seul roi des Francs, à la tête d’un grand empire. </a:t>
            </a:r>
          </a:p>
          <a:p>
            <a:r>
              <a:rPr lang="fr-FR"/>
              <a:t>Il ne sait pas écrire mais est tout de même conscient de la nécessité d’</a:t>
            </a:r>
            <a:r>
              <a:rPr lang="fr-FR" b="1"/>
              <a:t>unifier les différentes écritures</a:t>
            </a:r>
            <a:r>
              <a:rPr lang="fr-FR"/>
              <a:t> en usage dans son empire. Et cela afin de «dissiper l’ignorance, faire régner l’ordre et la clarté» et unir l’Europe Chrétienne.</a:t>
            </a:r>
          </a:p>
          <a:p>
            <a:endParaRPr lang="fr-FR"/>
          </a:p>
          <a:p>
            <a:r>
              <a:rPr lang="fr-FR" sz="1200" kern="1200">
                <a:solidFill>
                  <a:schemeClr val="tx1"/>
                </a:solidFill>
                <a:latin typeface="+mn-lt"/>
                <a:ea typeface="+mn-ea"/>
                <a:cs typeface="+mn-cs"/>
              </a:rPr>
              <a:t>Il veut aussi diffuser </a:t>
            </a:r>
            <a:r>
              <a:rPr lang="fr-FR" sz="1200" b="1" kern="1200">
                <a:solidFill>
                  <a:schemeClr val="tx1"/>
                </a:solidFill>
                <a:latin typeface="+mn-lt"/>
                <a:ea typeface="+mn-ea"/>
                <a:cs typeface="+mn-cs"/>
              </a:rPr>
              <a:t>l’héritage culturel de l’Antiquité</a:t>
            </a:r>
            <a:r>
              <a:rPr lang="fr-FR" sz="1200" kern="1200">
                <a:solidFill>
                  <a:schemeClr val="tx1"/>
                </a:solidFill>
                <a:latin typeface="+mn-lt"/>
                <a:ea typeface="+mn-ea"/>
                <a:cs typeface="+mn-cs"/>
              </a:rPr>
              <a:t>. </a:t>
            </a:r>
          </a:p>
          <a:p>
            <a:endParaRPr lang="fr-FR" sz="1200" kern="1200">
              <a:solidFill>
                <a:schemeClr val="tx1"/>
              </a:solidFill>
              <a:latin typeface="+mn-lt"/>
              <a:ea typeface="+mn-ea"/>
              <a:cs typeface="+mn-cs"/>
            </a:endParaRPr>
          </a:p>
          <a:p>
            <a:r>
              <a:rPr lang="fr-FR" sz="1200" kern="1200">
                <a:solidFill>
                  <a:schemeClr val="tx1"/>
                </a:solidFill>
                <a:latin typeface="+mn-lt"/>
                <a:ea typeface="+mn-ea"/>
                <a:cs typeface="+mn-cs"/>
              </a:rPr>
              <a:t>Il faut une écriture rapide, pratique et lisible.</a:t>
            </a:r>
            <a:endParaRPr lang="fr-FR"/>
          </a:p>
          <a:p>
            <a:endParaRPr lang="fr-FR"/>
          </a:p>
          <a:p>
            <a:r>
              <a:rPr lang="fr-FR" i="0"/>
              <a:t>Il décide donc de confier à </a:t>
            </a:r>
            <a:r>
              <a:rPr lang="fr-FR" b="1" i="0"/>
              <a:t>Albinus Flaccus Alcuin</a:t>
            </a:r>
            <a:r>
              <a:rPr lang="fr-FR" i="0"/>
              <a:t>, un moine très érudit dont il fait l’un de ses principaux collaborateurs, la </a:t>
            </a:r>
            <a:r>
              <a:rPr lang="fr-FR" b="1" i="0"/>
              <a:t>restauration culturelle</a:t>
            </a:r>
            <a:r>
              <a:rPr lang="fr-FR" i="0"/>
              <a:t>, la </a:t>
            </a:r>
            <a:r>
              <a:rPr lang="fr-FR" b="1" i="0"/>
              <a:t>réforme de l’enseignement de la grammaire</a:t>
            </a:r>
            <a:r>
              <a:rPr lang="fr-FR" i="0"/>
              <a:t>, de </a:t>
            </a:r>
            <a:r>
              <a:rPr lang="fr-FR" b="1" i="0"/>
              <a:t>l’éloquence et de l’art d’écrire</a:t>
            </a:r>
            <a:r>
              <a:rPr lang="fr-FR" i="0"/>
              <a:t>.</a:t>
            </a:r>
          </a:p>
          <a:p>
            <a:endParaRPr lang="fr-FR" i="0"/>
          </a:p>
          <a:p>
            <a:r>
              <a:rPr lang="fr-FR" i="0"/>
              <a:t>Alcuin organise la réforme de l’écriture. Il retient </a:t>
            </a:r>
            <a:r>
              <a:rPr lang="fr-FR" b="1" i="0"/>
              <a:t>le latin</a:t>
            </a:r>
            <a:r>
              <a:rPr lang="fr-FR" i="0"/>
              <a:t> comme langue administrative de l’empire et favorise une nouvelle graphie : </a:t>
            </a:r>
            <a:r>
              <a:rPr lang="fr-FR" b="1" i="0"/>
              <a:t>la fameuse Caroline.</a:t>
            </a:r>
          </a:p>
          <a:p>
            <a:r>
              <a:rPr lang="fr-FR" b="1" i="0"/>
              <a:t/>
            </a:r>
            <a:br>
              <a:rPr lang="fr-FR" b="1" i="0"/>
            </a:br>
            <a:r>
              <a:rPr lang="fr-FR" i="0"/>
              <a:t>Celle-ci ne concerne que les </a:t>
            </a:r>
            <a:r>
              <a:rPr lang="fr-FR" b="1" i="0"/>
              <a:t>lettres minuscules, les majuscules demeurant – comme de nos jours – issues des capitales romaines d’inscription</a:t>
            </a:r>
            <a:r>
              <a:rPr lang="fr-FR" i="0"/>
              <a:t>.</a:t>
            </a:r>
          </a:p>
          <a:p>
            <a:r>
              <a:rPr lang="fr-FR" i="0"/>
              <a:t/>
            </a:r>
            <a:br>
              <a:rPr lang="fr-FR" i="0"/>
            </a:br>
            <a:r>
              <a:rPr lang="fr-FR" i="0"/>
              <a:t>Nos caractères typographiques minuscules actuels sont issues de la Caroline, instituée il y a un peu plus de 1200 ans.</a:t>
            </a:r>
          </a:p>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65</a:t>
            </a:fld>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21</a:t>
            </a:fld>
            <a:endParaRPr lang="fr-F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a:t>La caroline minuscule</a:t>
            </a:r>
          </a:p>
          <a:p>
            <a:endParaRPr lang="fr-FR"/>
          </a:p>
          <a:p>
            <a:r>
              <a:rPr lang="fr-FR"/>
              <a:t>En 771, le très célèbre </a:t>
            </a:r>
            <a:r>
              <a:rPr lang="fr-FR" b="1"/>
              <a:t>Charlemagne</a:t>
            </a:r>
            <a:r>
              <a:rPr lang="fr-FR"/>
              <a:t> se retrouve seul roi des Francs, à la tête d’un grand empire. </a:t>
            </a:r>
          </a:p>
          <a:p>
            <a:r>
              <a:rPr lang="fr-FR"/>
              <a:t>Il ne sait pas écrire mais est tout de même conscient de la nécessité d’</a:t>
            </a:r>
            <a:r>
              <a:rPr lang="fr-FR" b="1"/>
              <a:t>unifier les différentes écritures</a:t>
            </a:r>
            <a:r>
              <a:rPr lang="fr-FR"/>
              <a:t> en usage dans son empire. Et cela afin de «dissiper l’ignorance, faire régner l’ordre et la clarté» et unir l’Europe Chrétienne.</a:t>
            </a:r>
          </a:p>
          <a:p>
            <a:endParaRPr lang="fr-FR"/>
          </a:p>
          <a:p>
            <a:r>
              <a:rPr lang="fr-FR" sz="1200" kern="1200">
                <a:solidFill>
                  <a:schemeClr val="tx1"/>
                </a:solidFill>
                <a:latin typeface="+mn-lt"/>
                <a:ea typeface="+mn-ea"/>
                <a:cs typeface="+mn-cs"/>
              </a:rPr>
              <a:t>Il veut aussi diffuser </a:t>
            </a:r>
            <a:r>
              <a:rPr lang="fr-FR" sz="1200" b="1" kern="1200">
                <a:solidFill>
                  <a:schemeClr val="tx1"/>
                </a:solidFill>
                <a:latin typeface="+mn-lt"/>
                <a:ea typeface="+mn-ea"/>
                <a:cs typeface="+mn-cs"/>
              </a:rPr>
              <a:t>l’héritage culturel de l’Antiquité</a:t>
            </a:r>
            <a:r>
              <a:rPr lang="fr-FR" sz="1200" kern="1200">
                <a:solidFill>
                  <a:schemeClr val="tx1"/>
                </a:solidFill>
                <a:latin typeface="+mn-lt"/>
                <a:ea typeface="+mn-ea"/>
                <a:cs typeface="+mn-cs"/>
              </a:rPr>
              <a:t>. </a:t>
            </a:r>
          </a:p>
          <a:p>
            <a:endParaRPr lang="fr-FR" sz="1200" kern="1200">
              <a:solidFill>
                <a:schemeClr val="tx1"/>
              </a:solidFill>
              <a:latin typeface="+mn-lt"/>
              <a:ea typeface="+mn-ea"/>
              <a:cs typeface="+mn-cs"/>
            </a:endParaRPr>
          </a:p>
          <a:p>
            <a:r>
              <a:rPr lang="fr-FR" sz="1200" kern="1200">
                <a:solidFill>
                  <a:schemeClr val="tx1"/>
                </a:solidFill>
                <a:latin typeface="+mn-lt"/>
                <a:ea typeface="+mn-ea"/>
                <a:cs typeface="+mn-cs"/>
              </a:rPr>
              <a:t>Il faut une écriture rapide, pratique et lisible.</a:t>
            </a:r>
            <a:endParaRPr lang="fr-FR"/>
          </a:p>
          <a:p>
            <a:endParaRPr lang="fr-FR"/>
          </a:p>
          <a:p>
            <a:r>
              <a:rPr lang="fr-FR" i="0"/>
              <a:t>Il décide donc de confier à </a:t>
            </a:r>
            <a:r>
              <a:rPr lang="fr-FR" b="1" i="0"/>
              <a:t>Albinus Flaccus Alcuin</a:t>
            </a:r>
            <a:r>
              <a:rPr lang="fr-FR" i="0"/>
              <a:t>, un moine très érudit dont il fait l’un de ses principaux collaborateurs, la </a:t>
            </a:r>
            <a:r>
              <a:rPr lang="fr-FR" b="1" i="0"/>
              <a:t>restauration culturelle</a:t>
            </a:r>
            <a:r>
              <a:rPr lang="fr-FR" i="0"/>
              <a:t>, la </a:t>
            </a:r>
            <a:r>
              <a:rPr lang="fr-FR" b="1" i="0"/>
              <a:t>réforme de l’enseignement de la grammaire</a:t>
            </a:r>
            <a:r>
              <a:rPr lang="fr-FR" i="0"/>
              <a:t>, de </a:t>
            </a:r>
            <a:r>
              <a:rPr lang="fr-FR" b="1" i="0"/>
              <a:t>l’éloquence et de l’art d’écrire</a:t>
            </a:r>
            <a:r>
              <a:rPr lang="fr-FR" i="0"/>
              <a:t>.</a:t>
            </a:r>
          </a:p>
          <a:p>
            <a:endParaRPr lang="fr-FR" i="0"/>
          </a:p>
          <a:p>
            <a:r>
              <a:rPr lang="fr-FR" i="0"/>
              <a:t>Alcuin organise la réforme de l’écriture. Il retient </a:t>
            </a:r>
            <a:r>
              <a:rPr lang="fr-FR" b="1" i="0"/>
              <a:t>le latin</a:t>
            </a:r>
            <a:r>
              <a:rPr lang="fr-FR" i="0"/>
              <a:t> comme langue administrative de l’empire et favorise une nouvelle graphie : </a:t>
            </a:r>
            <a:r>
              <a:rPr lang="fr-FR" b="1" i="0"/>
              <a:t>la fameuse Caroline.</a:t>
            </a:r>
          </a:p>
          <a:p>
            <a:r>
              <a:rPr lang="fr-FR" b="1" i="0"/>
              <a:t/>
            </a:r>
            <a:br>
              <a:rPr lang="fr-FR" b="1" i="0"/>
            </a:br>
            <a:r>
              <a:rPr lang="fr-FR" i="0"/>
              <a:t>Celle-ci ne concerne que les </a:t>
            </a:r>
            <a:r>
              <a:rPr lang="fr-FR" b="1" i="0"/>
              <a:t>lettres minuscules, les majuscules demeurant – comme de nos jours – issues des capitales romaines d’inscription</a:t>
            </a:r>
            <a:r>
              <a:rPr lang="fr-FR" i="0"/>
              <a:t>.</a:t>
            </a:r>
          </a:p>
          <a:p>
            <a:r>
              <a:rPr lang="fr-FR" i="0"/>
              <a:t/>
            </a:r>
            <a:br>
              <a:rPr lang="fr-FR" i="0"/>
            </a:br>
            <a:r>
              <a:rPr lang="fr-FR" i="0"/>
              <a:t>Nos caractères typographiques minuscules actuels sont issues de la Caroline, instituée il y a un peu plus de 1200 ans.</a:t>
            </a:r>
          </a:p>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66</a:t>
            </a:fld>
            <a:endParaRPr lang="fr-F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a:t>La caroline minuscule</a:t>
            </a:r>
          </a:p>
          <a:p>
            <a:endParaRPr lang="fr-FR"/>
          </a:p>
          <a:p>
            <a:r>
              <a:rPr lang="fr-FR"/>
              <a:t>En 771, le très célèbre </a:t>
            </a:r>
            <a:r>
              <a:rPr lang="fr-FR" b="1"/>
              <a:t>Charlemagne</a:t>
            </a:r>
            <a:r>
              <a:rPr lang="fr-FR"/>
              <a:t> se retrouve seul roi des Francs, à la tête d’un grand empire. </a:t>
            </a:r>
          </a:p>
          <a:p>
            <a:r>
              <a:rPr lang="fr-FR"/>
              <a:t>Il ne sait pas écrire mais est tout de même conscient de la nécessité d’</a:t>
            </a:r>
            <a:r>
              <a:rPr lang="fr-FR" b="1"/>
              <a:t>unifier les différentes écritures</a:t>
            </a:r>
            <a:r>
              <a:rPr lang="fr-FR"/>
              <a:t> en usage dans son empire. Et cela afin de «dissiper l’ignorance, faire régner l’ordre et la clarté» et unir l’Europe Chrétienne.</a:t>
            </a:r>
          </a:p>
          <a:p>
            <a:endParaRPr lang="fr-FR"/>
          </a:p>
          <a:p>
            <a:r>
              <a:rPr lang="fr-FR" sz="1200" kern="1200">
                <a:solidFill>
                  <a:schemeClr val="tx1"/>
                </a:solidFill>
                <a:latin typeface="+mn-lt"/>
                <a:ea typeface="+mn-ea"/>
                <a:cs typeface="+mn-cs"/>
              </a:rPr>
              <a:t>Il veut aussi diffuser </a:t>
            </a:r>
            <a:r>
              <a:rPr lang="fr-FR" sz="1200" b="1" kern="1200">
                <a:solidFill>
                  <a:schemeClr val="tx1"/>
                </a:solidFill>
                <a:latin typeface="+mn-lt"/>
                <a:ea typeface="+mn-ea"/>
                <a:cs typeface="+mn-cs"/>
              </a:rPr>
              <a:t>l’héritage culturel de l’Antiquité</a:t>
            </a:r>
            <a:r>
              <a:rPr lang="fr-FR" sz="1200" kern="1200">
                <a:solidFill>
                  <a:schemeClr val="tx1"/>
                </a:solidFill>
                <a:latin typeface="+mn-lt"/>
                <a:ea typeface="+mn-ea"/>
                <a:cs typeface="+mn-cs"/>
              </a:rPr>
              <a:t>. </a:t>
            </a:r>
          </a:p>
          <a:p>
            <a:endParaRPr lang="fr-FR" sz="1200" kern="1200">
              <a:solidFill>
                <a:schemeClr val="tx1"/>
              </a:solidFill>
              <a:latin typeface="+mn-lt"/>
              <a:ea typeface="+mn-ea"/>
              <a:cs typeface="+mn-cs"/>
            </a:endParaRPr>
          </a:p>
          <a:p>
            <a:r>
              <a:rPr lang="fr-FR" sz="1200" kern="1200">
                <a:solidFill>
                  <a:schemeClr val="tx1"/>
                </a:solidFill>
                <a:latin typeface="+mn-lt"/>
                <a:ea typeface="+mn-ea"/>
                <a:cs typeface="+mn-cs"/>
              </a:rPr>
              <a:t>Il faut une écriture rapide, pratique et lisible.</a:t>
            </a:r>
            <a:endParaRPr lang="fr-FR"/>
          </a:p>
          <a:p>
            <a:endParaRPr lang="fr-FR"/>
          </a:p>
          <a:p>
            <a:r>
              <a:rPr lang="fr-FR" i="0"/>
              <a:t>Il décide donc de confier à </a:t>
            </a:r>
            <a:r>
              <a:rPr lang="fr-FR" b="1" i="0"/>
              <a:t>Albinus Flaccus Alcuin</a:t>
            </a:r>
            <a:r>
              <a:rPr lang="fr-FR" i="0"/>
              <a:t>, un moine très érudit dont il fait l’un de ses principaux collaborateurs, la </a:t>
            </a:r>
            <a:r>
              <a:rPr lang="fr-FR" b="1" i="0"/>
              <a:t>restauration culturelle</a:t>
            </a:r>
            <a:r>
              <a:rPr lang="fr-FR" i="0"/>
              <a:t>, la </a:t>
            </a:r>
            <a:r>
              <a:rPr lang="fr-FR" b="1" i="0"/>
              <a:t>réforme de l’enseignement de la grammaire</a:t>
            </a:r>
            <a:r>
              <a:rPr lang="fr-FR" i="0"/>
              <a:t>, de </a:t>
            </a:r>
            <a:r>
              <a:rPr lang="fr-FR" b="1" i="0"/>
              <a:t>l’éloquence et de l’art d’écrire</a:t>
            </a:r>
            <a:r>
              <a:rPr lang="fr-FR" i="0"/>
              <a:t>.</a:t>
            </a:r>
          </a:p>
          <a:p>
            <a:endParaRPr lang="fr-FR" i="0"/>
          </a:p>
          <a:p>
            <a:r>
              <a:rPr lang="fr-FR" i="0"/>
              <a:t>Alcuin organise la réforme de l’écriture. Il retient </a:t>
            </a:r>
            <a:r>
              <a:rPr lang="fr-FR" b="1" i="0"/>
              <a:t>le latin</a:t>
            </a:r>
            <a:r>
              <a:rPr lang="fr-FR" i="0"/>
              <a:t> comme langue administrative de l’empire et favorise une nouvelle graphie : </a:t>
            </a:r>
            <a:r>
              <a:rPr lang="fr-FR" b="1" i="0"/>
              <a:t>la fameuse Caroline.</a:t>
            </a:r>
          </a:p>
          <a:p>
            <a:r>
              <a:rPr lang="fr-FR" b="1" i="0"/>
              <a:t/>
            </a:r>
            <a:br>
              <a:rPr lang="fr-FR" b="1" i="0"/>
            </a:br>
            <a:r>
              <a:rPr lang="fr-FR" i="0"/>
              <a:t>Celle-ci ne concerne que les </a:t>
            </a:r>
            <a:r>
              <a:rPr lang="fr-FR" b="1" i="0"/>
              <a:t>lettres minuscules, les majuscules demeurant – comme de nos jours – issues des capitales romaines d’inscription</a:t>
            </a:r>
            <a:r>
              <a:rPr lang="fr-FR" i="0"/>
              <a:t>.</a:t>
            </a:r>
          </a:p>
          <a:p>
            <a:r>
              <a:rPr lang="fr-FR" i="0"/>
              <a:t/>
            </a:r>
            <a:br>
              <a:rPr lang="fr-FR" i="0"/>
            </a:br>
            <a:r>
              <a:rPr lang="fr-FR" i="0"/>
              <a:t>Nos caractères typographiques minuscules actuels sont issues de la Caroline, instituée il y a un peu plus de 1200 ans.</a:t>
            </a:r>
          </a:p>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67</a:t>
            </a:fld>
            <a:endParaRPr lang="fr-F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a:t>Escoffon</a:t>
            </a:r>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68</a:t>
            </a:fld>
            <a:endParaRPr lang="fr-F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a:t>La caroline minuscule</a:t>
            </a:r>
          </a:p>
          <a:p>
            <a:endParaRPr lang="fr-FR"/>
          </a:p>
          <a:p>
            <a:r>
              <a:rPr lang="fr-FR"/>
              <a:t>En 771, le très célèbre </a:t>
            </a:r>
            <a:r>
              <a:rPr lang="fr-FR" b="1"/>
              <a:t>Charlemagne</a:t>
            </a:r>
            <a:r>
              <a:rPr lang="fr-FR"/>
              <a:t> se retrouve seul roi des Francs, à la tête d’un grand empire. </a:t>
            </a:r>
          </a:p>
          <a:p>
            <a:r>
              <a:rPr lang="fr-FR"/>
              <a:t>Il ne sait pas écrire mais est tout de même conscient de la nécessité d’</a:t>
            </a:r>
            <a:r>
              <a:rPr lang="fr-FR" b="1"/>
              <a:t>unifier les différentes écritures</a:t>
            </a:r>
            <a:r>
              <a:rPr lang="fr-FR"/>
              <a:t> en usage dans son empire. Et cela afin de «dissiper l’ignorance, faire régner l’ordre et la clarté» et unir l’Europe Chrétienne.</a:t>
            </a:r>
          </a:p>
          <a:p>
            <a:endParaRPr lang="fr-FR"/>
          </a:p>
          <a:p>
            <a:r>
              <a:rPr lang="fr-FR" sz="1200" kern="1200">
                <a:solidFill>
                  <a:schemeClr val="tx1"/>
                </a:solidFill>
                <a:latin typeface="+mn-lt"/>
                <a:ea typeface="+mn-ea"/>
                <a:cs typeface="+mn-cs"/>
              </a:rPr>
              <a:t>Il veut aussi diffuser </a:t>
            </a:r>
            <a:r>
              <a:rPr lang="fr-FR" sz="1200" b="1" kern="1200">
                <a:solidFill>
                  <a:schemeClr val="tx1"/>
                </a:solidFill>
                <a:latin typeface="+mn-lt"/>
                <a:ea typeface="+mn-ea"/>
                <a:cs typeface="+mn-cs"/>
              </a:rPr>
              <a:t>l’héritage culturel de l’Antiquité</a:t>
            </a:r>
            <a:r>
              <a:rPr lang="fr-FR" sz="1200" kern="1200">
                <a:solidFill>
                  <a:schemeClr val="tx1"/>
                </a:solidFill>
                <a:latin typeface="+mn-lt"/>
                <a:ea typeface="+mn-ea"/>
                <a:cs typeface="+mn-cs"/>
              </a:rPr>
              <a:t>. </a:t>
            </a:r>
          </a:p>
          <a:p>
            <a:endParaRPr lang="fr-FR" sz="1200" kern="1200">
              <a:solidFill>
                <a:schemeClr val="tx1"/>
              </a:solidFill>
              <a:latin typeface="+mn-lt"/>
              <a:ea typeface="+mn-ea"/>
              <a:cs typeface="+mn-cs"/>
            </a:endParaRPr>
          </a:p>
          <a:p>
            <a:r>
              <a:rPr lang="fr-FR" sz="1200" kern="1200">
                <a:solidFill>
                  <a:schemeClr val="tx1"/>
                </a:solidFill>
                <a:latin typeface="+mn-lt"/>
                <a:ea typeface="+mn-ea"/>
                <a:cs typeface="+mn-cs"/>
              </a:rPr>
              <a:t>Il faut une écriture rapide, pratique et lisible.</a:t>
            </a:r>
            <a:endParaRPr lang="fr-FR"/>
          </a:p>
          <a:p>
            <a:endParaRPr lang="fr-FR"/>
          </a:p>
          <a:p>
            <a:r>
              <a:rPr lang="fr-FR" i="0"/>
              <a:t>Il décide donc de confier à </a:t>
            </a:r>
            <a:r>
              <a:rPr lang="fr-FR" b="1" i="0"/>
              <a:t>Albinus Flaccus Alcuin</a:t>
            </a:r>
            <a:r>
              <a:rPr lang="fr-FR" i="0"/>
              <a:t>, un moine très érudit dont il fait l’un de ses principaux collaborateurs, la </a:t>
            </a:r>
            <a:r>
              <a:rPr lang="fr-FR" b="1" i="0"/>
              <a:t>restauration culturelle</a:t>
            </a:r>
            <a:r>
              <a:rPr lang="fr-FR" i="0"/>
              <a:t>, la </a:t>
            </a:r>
            <a:r>
              <a:rPr lang="fr-FR" b="1" i="0"/>
              <a:t>réforme de l’enseignement de la grammaire</a:t>
            </a:r>
            <a:r>
              <a:rPr lang="fr-FR" i="0"/>
              <a:t>, de </a:t>
            </a:r>
            <a:r>
              <a:rPr lang="fr-FR" b="1" i="0"/>
              <a:t>l’éloquence et de l’art d’écrire</a:t>
            </a:r>
            <a:r>
              <a:rPr lang="fr-FR" i="0"/>
              <a:t>.</a:t>
            </a:r>
          </a:p>
          <a:p>
            <a:endParaRPr lang="fr-FR" i="0"/>
          </a:p>
          <a:p>
            <a:r>
              <a:rPr lang="fr-FR" i="0"/>
              <a:t>Alcuin organise la réforme de l’écriture. Il retient </a:t>
            </a:r>
            <a:r>
              <a:rPr lang="fr-FR" b="1" i="0"/>
              <a:t>le latin</a:t>
            </a:r>
            <a:r>
              <a:rPr lang="fr-FR" i="0"/>
              <a:t> comme langue administrative de l’empire et favorise une nouvelle graphie : </a:t>
            </a:r>
            <a:r>
              <a:rPr lang="fr-FR" b="1" i="0"/>
              <a:t>la fameuse Caroline.</a:t>
            </a:r>
          </a:p>
          <a:p>
            <a:r>
              <a:rPr lang="fr-FR" b="1" i="0"/>
              <a:t/>
            </a:r>
            <a:br>
              <a:rPr lang="fr-FR" b="1" i="0"/>
            </a:br>
            <a:r>
              <a:rPr lang="fr-FR" i="0"/>
              <a:t>Celle-ci ne concerne que les </a:t>
            </a:r>
            <a:r>
              <a:rPr lang="fr-FR" b="1" i="0"/>
              <a:t>lettres minuscules, les majuscules demeurant – comme de nos jours – issues des capitales romaines d’inscription</a:t>
            </a:r>
            <a:r>
              <a:rPr lang="fr-FR" i="0"/>
              <a:t>.</a:t>
            </a:r>
          </a:p>
          <a:p>
            <a:r>
              <a:rPr lang="fr-FR" i="0"/>
              <a:t/>
            </a:r>
            <a:br>
              <a:rPr lang="fr-FR" i="0"/>
            </a:br>
            <a:r>
              <a:rPr lang="fr-FR" i="0"/>
              <a:t>Nos caractères typographiques minuscules actuels sont issues de la Caroline, instituée il y a un peu plus de 1200 ans.</a:t>
            </a:r>
          </a:p>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69</a:t>
            </a:fld>
            <a:endParaRPr lang="fr-FR"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a:t>La caroline minuscule</a:t>
            </a:r>
          </a:p>
          <a:p>
            <a:endParaRPr lang="fr-FR"/>
          </a:p>
          <a:p>
            <a:r>
              <a:rPr lang="fr-FR"/>
              <a:t>En 771, le très célèbre </a:t>
            </a:r>
            <a:r>
              <a:rPr lang="fr-FR" b="1"/>
              <a:t>Charlemagne</a:t>
            </a:r>
            <a:r>
              <a:rPr lang="fr-FR"/>
              <a:t> se retrouve seul roi des Francs, à la tête d’un grand empire. </a:t>
            </a:r>
          </a:p>
          <a:p>
            <a:r>
              <a:rPr lang="fr-FR"/>
              <a:t>Il ne sait pas écrire mais est tout de même conscient de la nécessité d’</a:t>
            </a:r>
            <a:r>
              <a:rPr lang="fr-FR" b="1"/>
              <a:t>unifier les différentes écritures</a:t>
            </a:r>
            <a:r>
              <a:rPr lang="fr-FR"/>
              <a:t> en usage dans son empire. Et cela afin de «dissiper l’ignorance, faire régner l’ordre et la clarté» et unir l’Europe Chrétienne.</a:t>
            </a:r>
          </a:p>
          <a:p>
            <a:endParaRPr lang="fr-FR"/>
          </a:p>
          <a:p>
            <a:r>
              <a:rPr lang="fr-FR" sz="1200" kern="1200">
                <a:solidFill>
                  <a:schemeClr val="tx1"/>
                </a:solidFill>
                <a:latin typeface="+mn-lt"/>
                <a:ea typeface="+mn-ea"/>
                <a:cs typeface="+mn-cs"/>
              </a:rPr>
              <a:t>Il veut aussi diffuser </a:t>
            </a:r>
            <a:r>
              <a:rPr lang="fr-FR" sz="1200" b="1" kern="1200">
                <a:solidFill>
                  <a:schemeClr val="tx1"/>
                </a:solidFill>
                <a:latin typeface="+mn-lt"/>
                <a:ea typeface="+mn-ea"/>
                <a:cs typeface="+mn-cs"/>
              </a:rPr>
              <a:t>l’héritage culturel de l’Antiquité</a:t>
            </a:r>
            <a:r>
              <a:rPr lang="fr-FR" sz="1200" kern="1200">
                <a:solidFill>
                  <a:schemeClr val="tx1"/>
                </a:solidFill>
                <a:latin typeface="+mn-lt"/>
                <a:ea typeface="+mn-ea"/>
                <a:cs typeface="+mn-cs"/>
              </a:rPr>
              <a:t>. </a:t>
            </a:r>
          </a:p>
          <a:p>
            <a:endParaRPr lang="fr-FR" sz="1200" kern="1200">
              <a:solidFill>
                <a:schemeClr val="tx1"/>
              </a:solidFill>
              <a:latin typeface="+mn-lt"/>
              <a:ea typeface="+mn-ea"/>
              <a:cs typeface="+mn-cs"/>
            </a:endParaRPr>
          </a:p>
          <a:p>
            <a:r>
              <a:rPr lang="fr-FR" sz="1200" kern="1200">
                <a:solidFill>
                  <a:schemeClr val="tx1"/>
                </a:solidFill>
                <a:latin typeface="+mn-lt"/>
                <a:ea typeface="+mn-ea"/>
                <a:cs typeface="+mn-cs"/>
              </a:rPr>
              <a:t>Il faut une écriture rapide, pratique et lisible.</a:t>
            </a:r>
            <a:endParaRPr lang="fr-FR"/>
          </a:p>
          <a:p>
            <a:endParaRPr lang="fr-FR"/>
          </a:p>
          <a:p>
            <a:r>
              <a:rPr lang="fr-FR" i="0"/>
              <a:t>Il décide donc de confier à </a:t>
            </a:r>
            <a:r>
              <a:rPr lang="fr-FR" b="1" i="0"/>
              <a:t>Albinus Flaccus Alcuin</a:t>
            </a:r>
            <a:r>
              <a:rPr lang="fr-FR" i="0"/>
              <a:t>, un moine très érudit dont il fait l’un de ses principaux collaborateurs, la </a:t>
            </a:r>
            <a:r>
              <a:rPr lang="fr-FR" b="1" i="0"/>
              <a:t>restauration culturelle</a:t>
            </a:r>
            <a:r>
              <a:rPr lang="fr-FR" i="0"/>
              <a:t>, la </a:t>
            </a:r>
            <a:r>
              <a:rPr lang="fr-FR" b="1" i="0"/>
              <a:t>réforme de l’enseignement de la grammaire</a:t>
            </a:r>
            <a:r>
              <a:rPr lang="fr-FR" i="0"/>
              <a:t>, de </a:t>
            </a:r>
            <a:r>
              <a:rPr lang="fr-FR" b="1" i="0"/>
              <a:t>l’éloquence et de l’art d’écrire</a:t>
            </a:r>
            <a:r>
              <a:rPr lang="fr-FR" i="0"/>
              <a:t>.</a:t>
            </a:r>
          </a:p>
          <a:p>
            <a:endParaRPr lang="fr-FR" i="0"/>
          </a:p>
          <a:p>
            <a:r>
              <a:rPr lang="fr-FR" i="0"/>
              <a:t>Alcuin organise la réforme de l’écriture. Il retient </a:t>
            </a:r>
            <a:r>
              <a:rPr lang="fr-FR" b="1" i="0"/>
              <a:t>le latin</a:t>
            </a:r>
            <a:r>
              <a:rPr lang="fr-FR" i="0"/>
              <a:t> comme langue administrative de l’empire et favorise une nouvelle graphie : </a:t>
            </a:r>
            <a:r>
              <a:rPr lang="fr-FR" b="1" i="0"/>
              <a:t>la fameuse Caroline.</a:t>
            </a:r>
          </a:p>
          <a:p>
            <a:r>
              <a:rPr lang="fr-FR" b="1" i="0"/>
              <a:t/>
            </a:r>
            <a:br>
              <a:rPr lang="fr-FR" b="1" i="0"/>
            </a:br>
            <a:r>
              <a:rPr lang="fr-FR" i="0"/>
              <a:t>Celle-ci ne concerne que les </a:t>
            </a:r>
            <a:r>
              <a:rPr lang="fr-FR" b="1" i="0"/>
              <a:t>lettres minuscules, les majuscules demeurant – comme de nos jours – issues des capitales romaines d’inscription</a:t>
            </a:r>
            <a:r>
              <a:rPr lang="fr-FR" i="0"/>
              <a:t>.</a:t>
            </a:r>
          </a:p>
          <a:p>
            <a:r>
              <a:rPr lang="fr-FR" i="0"/>
              <a:t/>
            </a:r>
            <a:br>
              <a:rPr lang="fr-FR" i="0"/>
            </a:br>
            <a:r>
              <a:rPr lang="fr-FR" i="0"/>
              <a:t>Nos caractères typographiques minuscules actuels sont issues de la Caroline, instituée il y a un peu plus de 1200 ans.</a:t>
            </a:r>
          </a:p>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70</a:t>
            </a:fld>
            <a:endParaRPr lang="fr-FR"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a:t>La caroline minuscule</a:t>
            </a:r>
          </a:p>
          <a:p>
            <a:endParaRPr lang="fr-FR"/>
          </a:p>
          <a:p>
            <a:r>
              <a:rPr lang="fr-FR"/>
              <a:t>En 771, le très célèbre </a:t>
            </a:r>
            <a:r>
              <a:rPr lang="fr-FR" b="1"/>
              <a:t>Charlemagne</a:t>
            </a:r>
            <a:r>
              <a:rPr lang="fr-FR"/>
              <a:t> se retrouve seul roi des Francs, à la tête d’un grand empire. </a:t>
            </a:r>
          </a:p>
          <a:p>
            <a:r>
              <a:rPr lang="fr-FR"/>
              <a:t>Il ne sait pas écrire mais est tout de même conscient de la nécessité d’</a:t>
            </a:r>
            <a:r>
              <a:rPr lang="fr-FR" b="1"/>
              <a:t>unifier les différentes écritures</a:t>
            </a:r>
            <a:r>
              <a:rPr lang="fr-FR"/>
              <a:t> en usage dans son empire. Et cela afin de «dissiper l’ignorance, faire régner l’ordre et la clarté» et unir l’Europe Chrétienne.</a:t>
            </a:r>
          </a:p>
          <a:p>
            <a:endParaRPr lang="fr-FR"/>
          </a:p>
          <a:p>
            <a:r>
              <a:rPr lang="fr-FR" sz="1200" kern="1200">
                <a:solidFill>
                  <a:schemeClr val="tx1"/>
                </a:solidFill>
                <a:latin typeface="+mn-lt"/>
                <a:ea typeface="+mn-ea"/>
                <a:cs typeface="+mn-cs"/>
              </a:rPr>
              <a:t>Il veut aussi diffuser </a:t>
            </a:r>
            <a:r>
              <a:rPr lang="fr-FR" sz="1200" b="1" kern="1200">
                <a:solidFill>
                  <a:schemeClr val="tx1"/>
                </a:solidFill>
                <a:latin typeface="+mn-lt"/>
                <a:ea typeface="+mn-ea"/>
                <a:cs typeface="+mn-cs"/>
              </a:rPr>
              <a:t>l’héritage culturel de l’Antiquité</a:t>
            </a:r>
            <a:r>
              <a:rPr lang="fr-FR" sz="1200" kern="1200">
                <a:solidFill>
                  <a:schemeClr val="tx1"/>
                </a:solidFill>
                <a:latin typeface="+mn-lt"/>
                <a:ea typeface="+mn-ea"/>
                <a:cs typeface="+mn-cs"/>
              </a:rPr>
              <a:t>. </a:t>
            </a:r>
          </a:p>
          <a:p>
            <a:endParaRPr lang="fr-FR" sz="1200" kern="1200">
              <a:solidFill>
                <a:schemeClr val="tx1"/>
              </a:solidFill>
              <a:latin typeface="+mn-lt"/>
              <a:ea typeface="+mn-ea"/>
              <a:cs typeface="+mn-cs"/>
            </a:endParaRPr>
          </a:p>
          <a:p>
            <a:r>
              <a:rPr lang="fr-FR" sz="1200" kern="1200">
                <a:solidFill>
                  <a:schemeClr val="tx1"/>
                </a:solidFill>
                <a:latin typeface="+mn-lt"/>
                <a:ea typeface="+mn-ea"/>
                <a:cs typeface="+mn-cs"/>
              </a:rPr>
              <a:t>Il faut une écriture rapide, pratique et lisible.</a:t>
            </a:r>
            <a:endParaRPr lang="fr-FR"/>
          </a:p>
          <a:p>
            <a:endParaRPr lang="fr-FR"/>
          </a:p>
          <a:p>
            <a:r>
              <a:rPr lang="fr-FR" i="0"/>
              <a:t>Il décide donc de confier à </a:t>
            </a:r>
            <a:r>
              <a:rPr lang="fr-FR" b="1" i="0"/>
              <a:t>Albinus Flaccus Alcuin</a:t>
            </a:r>
            <a:r>
              <a:rPr lang="fr-FR" i="0"/>
              <a:t>, un moine très érudit dont il fait l’un de ses principaux collaborateurs, la </a:t>
            </a:r>
            <a:r>
              <a:rPr lang="fr-FR" b="1" i="0"/>
              <a:t>restauration culturelle</a:t>
            </a:r>
            <a:r>
              <a:rPr lang="fr-FR" i="0"/>
              <a:t>, la </a:t>
            </a:r>
            <a:r>
              <a:rPr lang="fr-FR" b="1" i="0"/>
              <a:t>réforme de l’enseignement de la grammaire</a:t>
            </a:r>
            <a:r>
              <a:rPr lang="fr-FR" i="0"/>
              <a:t>, de </a:t>
            </a:r>
            <a:r>
              <a:rPr lang="fr-FR" b="1" i="0"/>
              <a:t>l’éloquence et de l’art d’écrire</a:t>
            </a:r>
            <a:r>
              <a:rPr lang="fr-FR" i="0"/>
              <a:t>.</a:t>
            </a:r>
          </a:p>
          <a:p>
            <a:endParaRPr lang="fr-FR" i="0"/>
          </a:p>
          <a:p>
            <a:r>
              <a:rPr lang="fr-FR" i="0"/>
              <a:t>Alcuin organise la réforme de l’écriture. Il retient </a:t>
            </a:r>
            <a:r>
              <a:rPr lang="fr-FR" b="1" i="0"/>
              <a:t>le latin</a:t>
            </a:r>
            <a:r>
              <a:rPr lang="fr-FR" i="0"/>
              <a:t> comme langue administrative de l’empire et favorise une nouvelle graphie : </a:t>
            </a:r>
            <a:r>
              <a:rPr lang="fr-FR" b="1" i="0"/>
              <a:t>la fameuse Caroline.</a:t>
            </a:r>
          </a:p>
          <a:p>
            <a:r>
              <a:rPr lang="fr-FR" b="1" i="0"/>
              <a:t/>
            </a:r>
            <a:br>
              <a:rPr lang="fr-FR" b="1" i="0"/>
            </a:br>
            <a:r>
              <a:rPr lang="fr-FR" i="0"/>
              <a:t>Celle-ci ne concerne que les </a:t>
            </a:r>
            <a:r>
              <a:rPr lang="fr-FR" b="1" i="0"/>
              <a:t>lettres minuscules, les majuscules demeurant – comme de nos jours – issues des capitales romaines d’inscription</a:t>
            </a:r>
            <a:r>
              <a:rPr lang="fr-FR" i="0"/>
              <a:t>.</a:t>
            </a:r>
          </a:p>
          <a:p>
            <a:r>
              <a:rPr lang="fr-FR" i="0"/>
              <a:t/>
            </a:r>
            <a:br>
              <a:rPr lang="fr-FR" i="0"/>
            </a:br>
            <a:r>
              <a:rPr lang="fr-FR" i="0"/>
              <a:t>Nos caractères typographiques minuscules actuels sont issues de la Caroline, instituée il y a un peu plus de 1200 ans.</a:t>
            </a:r>
          </a:p>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71</a:t>
            </a:fld>
            <a:endParaRPr lang="fr-FR"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a:t>La caroline minuscule</a:t>
            </a:r>
          </a:p>
          <a:p>
            <a:endParaRPr lang="fr-FR"/>
          </a:p>
          <a:p>
            <a:r>
              <a:rPr lang="fr-FR"/>
              <a:t>En 771, le très célèbre </a:t>
            </a:r>
            <a:r>
              <a:rPr lang="fr-FR" b="1"/>
              <a:t>Charlemagne</a:t>
            </a:r>
            <a:r>
              <a:rPr lang="fr-FR"/>
              <a:t> se retrouve seul roi des Francs, à la tête d’un grand empire. </a:t>
            </a:r>
          </a:p>
          <a:p>
            <a:r>
              <a:rPr lang="fr-FR"/>
              <a:t>Il ne sait pas écrire mais est tout de même conscient de la nécessité d’</a:t>
            </a:r>
            <a:r>
              <a:rPr lang="fr-FR" b="1"/>
              <a:t>unifier les différentes écritures</a:t>
            </a:r>
            <a:r>
              <a:rPr lang="fr-FR"/>
              <a:t> en usage dans son empire. Et cela afin de «dissiper l’ignorance, faire régner l’ordre et la clarté» et unir l’Europe Chrétienne.</a:t>
            </a:r>
          </a:p>
          <a:p>
            <a:endParaRPr lang="fr-FR"/>
          </a:p>
          <a:p>
            <a:r>
              <a:rPr lang="fr-FR" sz="1200" kern="1200">
                <a:solidFill>
                  <a:schemeClr val="tx1"/>
                </a:solidFill>
                <a:latin typeface="+mn-lt"/>
                <a:ea typeface="+mn-ea"/>
                <a:cs typeface="+mn-cs"/>
              </a:rPr>
              <a:t>Il veut aussi diffuser </a:t>
            </a:r>
            <a:r>
              <a:rPr lang="fr-FR" sz="1200" b="1" kern="1200">
                <a:solidFill>
                  <a:schemeClr val="tx1"/>
                </a:solidFill>
                <a:latin typeface="+mn-lt"/>
                <a:ea typeface="+mn-ea"/>
                <a:cs typeface="+mn-cs"/>
              </a:rPr>
              <a:t>l’héritage culturel de l’Antiquité</a:t>
            </a:r>
            <a:r>
              <a:rPr lang="fr-FR" sz="1200" kern="1200">
                <a:solidFill>
                  <a:schemeClr val="tx1"/>
                </a:solidFill>
                <a:latin typeface="+mn-lt"/>
                <a:ea typeface="+mn-ea"/>
                <a:cs typeface="+mn-cs"/>
              </a:rPr>
              <a:t>. </a:t>
            </a:r>
          </a:p>
          <a:p>
            <a:endParaRPr lang="fr-FR" sz="1200" kern="1200">
              <a:solidFill>
                <a:schemeClr val="tx1"/>
              </a:solidFill>
              <a:latin typeface="+mn-lt"/>
              <a:ea typeface="+mn-ea"/>
              <a:cs typeface="+mn-cs"/>
            </a:endParaRPr>
          </a:p>
          <a:p>
            <a:r>
              <a:rPr lang="fr-FR" sz="1200" kern="1200">
                <a:solidFill>
                  <a:schemeClr val="tx1"/>
                </a:solidFill>
                <a:latin typeface="+mn-lt"/>
                <a:ea typeface="+mn-ea"/>
                <a:cs typeface="+mn-cs"/>
              </a:rPr>
              <a:t>Il faut une écriture rapide, pratique et lisible.</a:t>
            </a:r>
            <a:endParaRPr lang="fr-FR"/>
          </a:p>
          <a:p>
            <a:endParaRPr lang="fr-FR"/>
          </a:p>
          <a:p>
            <a:r>
              <a:rPr lang="fr-FR" i="0"/>
              <a:t>Il décide donc de confier à </a:t>
            </a:r>
            <a:r>
              <a:rPr lang="fr-FR" b="1" i="0"/>
              <a:t>Albinus Flaccus Alcuin</a:t>
            </a:r>
            <a:r>
              <a:rPr lang="fr-FR" i="0"/>
              <a:t>, un moine très érudit dont il fait l’un de ses principaux collaborateurs, la </a:t>
            </a:r>
            <a:r>
              <a:rPr lang="fr-FR" b="1" i="0"/>
              <a:t>restauration culturelle</a:t>
            </a:r>
            <a:r>
              <a:rPr lang="fr-FR" i="0"/>
              <a:t>, la </a:t>
            </a:r>
            <a:r>
              <a:rPr lang="fr-FR" b="1" i="0"/>
              <a:t>réforme de l’enseignement de la grammaire</a:t>
            </a:r>
            <a:r>
              <a:rPr lang="fr-FR" i="0"/>
              <a:t>, de </a:t>
            </a:r>
            <a:r>
              <a:rPr lang="fr-FR" b="1" i="0"/>
              <a:t>l’éloquence et de l’art d’écrire</a:t>
            </a:r>
            <a:r>
              <a:rPr lang="fr-FR" i="0"/>
              <a:t>.</a:t>
            </a:r>
          </a:p>
          <a:p>
            <a:endParaRPr lang="fr-FR" i="0"/>
          </a:p>
          <a:p>
            <a:r>
              <a:rPr lang="fr-FR" i="0"/>
              <a:t>Alcuin organise la réforme de l’écriture. Il retient </a:t>
            </a:r>
            <a:r>
              <a:rPr lang="fr-FR" b="1" i="0"/>
              <a:t>le latin</a:t>
            </a:r>
            <a:r>
              <a:rPr lang="fr-FR" i="0"/>
              <a:t> comme langue administrative de l’empire et favorise une nouvelle graphie : </a:t>
            </a:r>
            <a:r>
              <a:rPr lang="fr-FR" b="1" i="0"/>
              <a:t>la fameuse Caroline.</a:t>
            </a:r>
          </a:p>
          <a:p>
            <a:r>
              <a:rPr lang="fr-FR" b="1" i="0"/>
              <a:t/>
            </a:r>
            <a:br>
              <a:rPr lang="fr-FR" b="1" i="0"/>
            </a:br>
            <a:r>
              <a:rPr lang="fr-FR" i="0"/>
              <a:t>Celle-ci ne concerne que les </a:t>
            </a:r>
            <a:r>
              <a:rPr lang="fr-FR" b="1" i="0"/>
              <a:t>lettres minuscules, les majuscules demeurant – comme de nos jours – issues des capitales romaines d’inscription</a:t>
            </a:r>
            <a:r>
              <a:rPr lang="fr-FR" i="0"/>
              <a:t>.</a:t>
            </a:r>
          </a:p>
          <a:p>
            <a:r>
              <a:rPr lang="fr-FR" i="0"/>
              <a:t/>
            </a:r>
            <a:br>
              <a:rPr lang="fr-FR" i="0"/>
            </a:br>
            <a:r>
              <a:rPr lang="fr-FR" i="0"/>
              <a:t>Nos caractères typographiques minuscules actuels sont issues de la Caroline, instituée il y a un peu plus de 1200 ans.</a:t>
            </a:r>
          </a:p>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72</a:t>
            </a:fld>
            <a:endParaRPr lang="fr-FR"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a:t>La caroline minuscule</a:t>
            </a:r>
          </a:p>
          <a:p>
            <a:endParaRPr lang="fr-FR"/>
          </a:p>
          <a:p>
            <a:r>
              <a:rPr lang="fr-FR"/>
              <a:t>En 771, le très célèbre </a:t>
            </a:r>
            <a:r>
              <a:rPr lang="fr-FR" b="1"/>
              <a:t>Charlemagne</a:t>
            </a:r>
            <a:r>
              <a:rPr lang="fr-FR"/>
              <a:t> se retrouve seul roi des Francs, à la tête d’un grand empire. </a:t>
            </a:r>
          </a:p>
          <a:p>
            <a:r>
              <a:rPr lang="fr-FR"/>
              <a:t>Il ne sait pas écrire mais est tout de même conscient de la nécessité d’</a:t>
            </a:r>
            <a:r>
              <a:rPr lang="fr-FR" b="1"/>
              <a:t>unifier les différentes écritures</a:t>
            </a:r>
            <a:r>
              <a:rPr lang="fr-FR"/>
              <a:t> en usage dans son empire. Et cela afin de «dissiper l’ignorance, faire régner l’ordre et la clarté» et unir l’Europe Chrétienne.</a:t>
            </a:r>
          </a:p>
          <a:p>
            <a:endParaRPr lang="fr-FR"/>
          </a:p>
          <a:p>
            <a:r>
              <a:rPr lang="fr-FR" sz="1200" kern="1200">
                <a:solidFill>
                  <a:schemeClr val="tx1"/>
                </a:solidFill>
                <a:latin typeface="+mn-lt"/>
                <a:ea typeface="+mn-ea"/>
                <a:cs typeface="+mn-cs"/>
              </a:rPr>
              <a:t>Il veut aussi diffuser </a:t>
            </a:r>
            <a:r>
              <a:rPr lang="fr-FR" sz="1200" b="1" kern="1200">
                <a:solidFill>
                  <a:schemeClr val="tx1"/>
                </a:solidFill>
                <a:latin typeface="+mn-lt"/>
                <a:ea typeface="+mn-ea"/>
                <a:cs typeface="+mn-cs"/>
              </a:rPr>
              <a:t>l’héritage culturel de l’Antiquité</a:t>
            </a:r>
            <a:r>
              <a:rPr lang="fr-FR" sz="1200" kern="1200">
                <a:solidFill>
                  <a:schemeClr val="tx1"/>
                </a:solidFill>
                <a:latin typeface="+mn-lt"/>
                <a:ea typeface="+mn-ea"/>
                <a:cs typeface="+mn-cs"/>
              </a:rPr>
              <a:t>. </a:t>
            </a:r>
          </a:p>
          <a:p>
            <a:endParaRPr lang="fr-FR" sz="1200" kern="1200">
              <a:solidFill>
                <a:schemeClr val="tx1"/>
              </a:solidFill>
              <a:latin typeface="+mn-lt"/>
              <a:ea typeface="+mn-ea"/>
              <a:cs typeface="+mn-cs"/>
            </a:endParaRPr>
          </a:p>
          <a:p>
            <a:r>
              <a:rPr lang="fr-FR" sz="1200" kern="1200">
                <a:solidFill>
                  <a:schemeClr val="tx1"/>
                </a:solidFill>
                <a:latin typeface="+mn-lt"/>
                <a:ea typeface="+mn-ea"/>
                <a:cs typeface="+mn-cs"/>
              </a:rPr>
              <a:t>Il faut une écriture rapide, pratique et lisible.</a:t>
            </a:r>
            <a:endParaRPr lang="fr-FR"/>
          </a:p>
          <a:p>
            <a:endParaRPr lang="fr-FR"/>
          </a:p>
          <a:p>
            <a:r>
              <a:rPr lang="fr-FR" i="0"/>
              <a:t>Il décide donc de confier à </a:t>
            </a:r>
            <a:r>
              <a:rPr lang="fr-FR" b="1" i="0"/>
              <a:t>Albinus Flaccus Alcuin</a:t>
            </a:r>
            <a:r>
              <a:rPr lang="fr-FR" i="0"/>
              <a:t>, un moine très érudit dont il fait l’un de ses principaux collaborateurs, la </a:t>
            </a:r>
            <a:r>
              <a:rPr lang="fr-FR" b="1" i="0"/>
              <a:t>restauration culturelle</a:t>
            </a:r>
            <a:r>
              <a:rPr lang="fr-FR" i="0"/>
              <a:t>, la </a:t>
            </a:r>
            <a:r>
              <a:rPr lang="fr-FR" b="1" i="0"/>
              <a:t>réforme de l’enseignement de la grammaire</a:t>
            </a:r>
            <a:r>
              <a:rPr lang="fr-FR" i="0"/>
              <a:t>, de </a:t>
            </a:r>
            <a:r>
              <a:rPr lang="fr-FR" b="1" i="0"/>
              <a:t>l’éloquence et de l’art d’écrire</a:t>
            </a:r>
            <a:r>
              <a:rPr lang="fr-FR" i="0"/>
              <a:t>.</a:t>
            </a:r>
          </a:p>
          <a:p>
            <a:endParaRPr lang="fr-FR" i="0"/>
          </a:p>
          <a:p>
            <a:r>
              <a:rPr lang="fr-FR" i="0"/>
              <a:t>Alcuin organise la réforme de l’écriture. Il retient </a:t>
            </a:r>
            <a:r>
              <a:rPr lang="fr-FR" b="1" i="0"/>
              <a:t>le latin</a:t>
            </a:r>
            <a:r>
              <a:rPr lang="fr-FR" i="0"/>
              <a:t> comme langue administrative de l’empire et favorise une nouvelle graphie : </a:t>
            </a:r>
            <a:r>
              <a:rPr lang="fr-FR" b="1" i="0"/>
              <a:t>la fameuse Caroline.</a:t>
            </a:r>
          </a:p>
          <a:p>
            <a:r>
              <a:rPr lang="fr-FR" b="1" i="0"/>
              <a:t/>
            </a:r>
            <a:br>
              <a:rPr lang="fr-FR" b="1" i="0"/>
            </a:br>
            <a:r>
              <a:rPr lang="fr-FR" i="0"/>
              <a:t>Celle-ci ne concerne que les </a:t>
            </a:r>
            <a:r>
              <a:rPr lang="fr-FR" b="1" i="0"/>
              <a:t>lettres minuscules, les majuscules demeurant – comme de nos jours – issues des capitales romaines d’inscription</a:t>
            </a:r>
            <a:r>
              <a:rPr lang="fr-FR" i="0"/>
              <a:t>.</a:t>
            </a:r>
          </a:p>
          <a:p>
            <a:r>
              <a:rPr lang="fr-FR" i="0"/>
              <a:t/>
            </a:r>
            <a:br>
              <a:rPr lang="fr-FR" i="0"/>
            </a:br>
            <a:r>
              <a:rPr lang="fr-FR" i="0"/>
              <a:t>Nos caractères typographiques minuscules actuels sont issues de la Caroline, instituée il y a un peu plus de 1200 ans.</a:t>
            </a:r>
          </a:p>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73</a:t>
            </a:fld>
            <a:endParaRPr lang="fr-FR"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a:t>Hitler en 1941</a:t>
            </a:r>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74</a:t>
            </a:fld>
            <a:endParaRPr lang="fr-FR"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Geoffroy Tory au 16e</a:t>
            </a:r>
          </a:p>
          <a:p>
            <a:endParaRPr lang="fr-FR"/>
          </a:p>
          <a:p>
            <a:r>
              <a:rPr lang="fr-FR"/>
              <a:t>La </a:t>
            </a:r>
            <a:r>
              <a:rPr lang="fr-FR">
                <a:hlinkClick r:id="rId3" tooltip="Graphie"/>
              </a:rPr>
              <a:t>graphie</a:t>
            </a:r>
            <a:r>
              <a:rPr lang="fr-FR"/>
              <a:t> actuelle de la cédille est issue de l'</a:t>
            </a:r>
            <a:r>
              <a:rPr lang="fr-FR">
                <a:hlinkClick r:id="rId4" tooltip="Écriture gothique"/>
              </a:rPr>
              <a:t>écriture gothique</a:t>
            </a:r>
            <a:r>
              <a:rPr lang="fr-FR"/>
              <a:t> ou </a:t>
            </a:r>
            <a:r>
              <a:rPr lang="fr-FR">
                <a:hlinkClick r:id="rId5" tooltip="Écriture wisigothique"/>
              </a:rPr>
              <a:t>wisigothique</a:t>
            </a:r>
            <a:r>
              <a:rPr lang="fr-FR"/>
              <a:t> médiévale</a:t>
            </a:r>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75</a:t>
            </a:fld>
            <a:endParaRPr lang="fr-F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a:t>Par exemple, la distance entre un « A » et un « r » est positive, </a:t>
            </a:r>
          </a:p>
          <a:p>
            <a:endParaRPr lang="fr-FR" dirty="0"/>
          </a:p>
          <a:p>
            <a:r>
              <a:rPr lang="fr-FR" dirty="0"/>
              <a:t>alors que la distance en un « A » et un « v » est négative.</a:t>
            </a:r>
          </a:p>
        </p:txBody>
      </p:sp>
      <p:sp>
        <p:nvSpPr>
          <p:cNvPr id="4" name="Espace réservé du numéro de diapositive 3"/>
          <p:cNvSpPr>
            <a:spLocks noGrp="1"/>
          </p:cNvSpPr>
          <p:nvPr>
            <p:ph type="sldNum" sz="quarter" idx="10"/>
          </p:nvPr>
        </p:nvSpPr>
        <p:spPr/>
        <p:txBody>
          <a:bodyPr/>
          <a:lstStyle/>
          <a:p>
            <a:fld id="{6FD18A35-F1CF-2045-81E8-C709237A9A80}" type="slidenum">
              <a:rPr/>
              <a:pPr/>
              <a:t>28</a:t>
            </a:fld>
            <a:endParaRPr lang="fr-FR"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a:t>La caroline minuscule</a:t>
            </a:r>
          </a:p>
          <a:p>
            <a:endParaRPr lang="fr-FR"/>
          </a:p>
          <a:p>
            <a:r>
              <a:rPr lang="fr-FR"/>
              <a:t>En 771, le très célèbre </a:t>
            </a:r>
            <a:r>
              <a:rPr lang="fr-FR" b="1"/>
              <a:t>Charlemagne</a:t>
            </a:r>
            <a:r>
              <a:rPr lang="fr-FR"/>
              <a:t> se retrouve seul roi des Francs, à la tête d’un grand empire. </a:t>
            </a:r>
          </a:p>
          <a:p>
            <a:r>
              <a:rPr lang="fr-FR"/>
              <a:t>Il ne sait pas écrire mais est tout de même conscient de la nécessité d’</a:t>
            </a:r>
            <a:r>
              <a:rPr lang="fr-FR" b="1"/>
              <a:t>unifier les différentes écritures</a:t>
            </a:r>
            <a:r>
              <a:rPr lang="fr-FR"/>
              <a:t> en usage dans son empire. Et cela afin de «dissiper l’ignorance, faire régner l’ordre et la clarté» et unir l’Europe Chrétienne.</a:t>
            </a:r>
          </a:p>
          <a:p>
            <a:endParaRPr lang="fr-FR"/>
          </a:p>
          <a:p>
            <a:r>
              <a:rPr lang="fr-FR" sz="1200" kern="1200">
                <a:solidFill>
                  <a:schemeClr val="tx1"/>
                </a:solidFill>
                <a:latin typeface="+mn-lt"/>
                <a:ea typeface="+mn-ea"/>
                <a:cs typeface="+mn-cs"/>
              </a:rPr>
              <a:t>Il veut aussi diffuser </a:t>
            </a:r>
            <a:r>
              <a:rPr lang="fr-FR" sz="1200" b="1" kern="1200">
                <a:solidFill>
                  <a:schemeClr val="tx1"/>
                </a:solidFill>
                <a:latin typeface="+mn-lt"/>
                <a:ea typeface="+mn-ea"/>
                <a:cs typeface="+mn-cs"/>
              </a:rPr>
              <a:t>l’héritage culturel de l’Antiquité</a:t>
            </a:r>
            <a:r>
              <a:rPr lang="fr-FR" sz="1200" kern="1200">
                <a:solidFill>
                  <a:schemeClr val="tx1"/>
                </a:solidFill>
                <a:latin typeface="+mn-lt"/>
                <a:ea typeface="+mn-ea"/>
                <a:cs typeface="+mn-cs"/>
              </a:rPr>
              <a:t>. </a:t>
            </a:r>
          </a:p>
          <a:p>
            <a:endParaRPr lang="fr-FR" sz="1200" kern="1200">
              <a:solidFill>
                <a:schemeClr val="tx1"/>
              </a:solidFill>
              <a:latin typeface="+mn-lt"/>
              <a:ea typeface="+mn-ea"/>
              <a:cs typeface="+mn-cs"/>
            </a:endParaRPr>
          </a:p>
          <a:p>
            <a:r>
              <a:rPr lang="fr-FR" sz="1200" kern="1200">
                <a:solidFill>
                  <a:schemeClr val="tx1"/>
                </a:solidFill>
                <a:latin typeface="+mn-lt"/>
                <a:ea typeface="+mn-ea"/>
                <a:cs typeface="+mn-cs"/>
              </a:rPr>
              <a:t>Il faut une écriture rapide, pratique et lisible.</a:t>
            </a:r>
            <a:endParaRPr lang="fr-FR"/>
          </a:p>
          <a:p>
            <a:endParaRPr lang="fr-FR"/>
          </a:p>
          <a:p>
            <a:r>
              <a:rPr lang="fr-FR" i="0"/>
              <a:t>Il décide donc de confier à </a:t>
            </a:r>
            <a:r>
              <a:rPr lang="fr-FR" b="1" i="0"/>
              <a:t>Albinus Flaccus Alcuin</a:t>
            </a:r>
            <a:r>
              <a:rPr lang="fr-FR" i="0"/>
              <a:t>, un moine très érudit dont il fait l’un de ses principaux collaborateurs, la </a:t>
            </a:r>
            <a:r>
              <a:rPr lang="fr-FR" b="1" i="0"/>
              <a:t>restauration culturelle</a:t>
            </a:r>
            <a:r>
              <a:rPr lang="fr-FR" i="0"/>
              <a:t>, la </a:t>
            </a:r>
            <a:r>
              <a:rPr lang="fr-FR" b="1" i="0"/>
              <a:t>réforme de l’enseignement de la grammaire</a:t>
            </a:r>
            <a:r>
              <a:rPr lang="fr-FR" i="0"/>
              <a:t>, de </a:t>
            </a:r>
            <a:r>
              <a:rPr lang="fr-FR" b="1" i="0"/>
              <a:t>l’éloquence et de l’art d’écrire</a:t>
            </a:r>
            <a:r>
              <a:rPr lang="fr-FR" i="0"/>
              <a:t>.</a:t>
            </a:r>
          </a:p>
          <a:p>
            <a:endParaRPr lang="fr-FR" i="0"/>
          </a:p>
          <a:p>
            <a:r>
              <a:rPr lang="fr-FR" i="0"/>
              <a:t>Alcuin organise la réforme de l’écriture. Il retient </a:t>
            </a:r>
            <a:r>
              <a:rPr lang="fr-FR" b="1" i="0"/>
              <a:t>le latin</a:t>
            </a:r>
            <a:r>
              <a:rPr lang="fr-FR" i="0"/>
              <a:t> comme langue administrative de l’empire et favorise une nouvelle graphie : </a:t>
            </a:r>
            <a:r>
              <a:rPr lang="fr-FR" b="1" i="0"/>
              <a:t>la fameuse Caroline.</a:t>
            </a:r>
          </a:p>
          <a:p>
            <a:r>
              <a:rPr lang="fr-FR" b="1" i="0"/>
              <a:t/>
            </a:r>
            <a:br>
              <a:rPr lang="fr-FR" b="1" i="0"/>
            </a:br>
            <a:r>
              <a:rPr lang="fr-FR" i="0"/>
              <a:t>Celle-ci ne concerne que les </a:t>
            </a:r>
            <a:r>
              <a:rPr lang="fr-FR" b="1" i="0"/>
              <a:t>lettres minuscules, les majuscules demeurant – comme de nos jours – issues des capitales romaines d’inscription</a:t>
            </a:r>
            <a:r>
              <a:rPr lang="fr-FR" i="0"/>
              <a:t>.</a:t>
            </a:r>
          </a:p>
          <a:p>
            <a:r>
              <a:rPr lang="fr-FR" i="0"/>
              <a:t/>
            </a:r>
            <a:br>
              <a:rPr lang="fr-FR" i="0"/>
            </a:br>
            <a:r>
              <a:rPr lang="fr-FR" i="0"/>
              <a:t>Nos caractères typographiques minuscules actuels sont issues de la Caroline, instituée il y a un peu plus de 1200 ans.</a:t>
            </a:r>
          </a:p>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76</a:t>
            </a:fld>
            <a:endParaRPr lang="fr-FR"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dirty="0"/>
              <a:t>Esperluette</a:t>
            </a:r>
          </a:p>
          <a:p>
            <a:endParaRPr lang="fr-FR" b="1" dirty="0"/>
          </a:p>
          <a:p>
            <a:r>
              <a:rPr lang="fr-FR" b="0" dirty="0"/>
              <a:t>L’esperluette résulte de la ligature du e et du t. </a:t>
            </a:r>
          </a:p>
          <a:p>
            <a:r>
              <a:rPr lang="fr-FR" b="0" dirty="0"/>
              <a:t>À l’origine, cette graphie ligaturée était plus ou moins systématiquement utilisée par les copistes médiévaux, qui utilisaient de nombreuses autres abréviations. </a:t>
            </a:r>
          </a:p>
          <a:p>
            <a:endParaRPr lang="fr-FR" b="0" dirty="0"/>
          </a:p>
          <a:p>
            <a:r>
              <a:rPr lang="fr-FR" b="0" dirty="0"/>
              <a:t>L’esperluette est l’un des rares caractères à avoir le même sens dans de nombreuses langues. </a:t>
            </a:r>
          </a:p>
          <a:p>
            <a:endParaRPr lang="fr-FR" b="0" dirty="0"/>
          </a:p>
          <a:p>
            <a:r>
              <a:rPr lang="fr-FR" b="0" dirty="0"/>
              <a:t>Elle est d’un usage courant en anglais, sous le nom d’ampersand. En français, elle est moins utilisée, et même rejetée dans la langue littéraire. </a:t>
            </a:r>
          </a:p>
          <a:p>
            <a:endParaRPr lang="fr-FR" b="0" dirty="0"/>
          </a:p>
          <a:p>
            <a:r>
              <a:rPr lang="fr-FR" b="0" dirty="0"/>
              <a:t>Néanmoins, elle est parfois utilisée dans certains ouvrages, dans l’italique1. Son utilisation en français est essentiellement circonscrite à un usage commercial et publicitaire</a:t>
            </a:r>
          </a:p>
          <a:p>
            <a:endParaRPr lang="fr-FR" b="0" dirty="0"/>
          </a:p>
          <a:p>
            <a:r>
              <a:rPr lang="fr-FR" b="0" dirty="0"/>
              <a:t>L’esperluette est ainsi parfois appelée « et commercial ».</a:t>
            </a:r>
          </a:p>
        </p:txBody>
      </p:sp>
      <p:sp>
        <p:nvSpPr>
          <p:cNvPr id="4" name="Espace réservé du numéro de diapositive 3"/>
          <p:cNvSpPr>
            <a:spLocks noGrp="1"/>
          </p:cNvSpPr>
          <p:nvPr>
            <p:ph type="sldNum" sz="quarter" idx="10"/>
          </p:nvPr>
        </p:nvSpPr>
        <p:spPr/>
        <p:txBody>
          <a:bodyPr/>
          <a:lstStyle/>
          <a:p>
            <a:fld id="{6FD18A35-F1CF-2045-81E8-C709237A9A80}" type="slidenum">
              <a:rPr/>
              <a:pPr/>
              <a:t>78</a:t>
            </a:fld>
            <a:endParaRPr lang="fr-FR"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Lycée de l'audiovisuel et du design Léonard de Vinci </a:t>
            </a:r>
          </a:p>
          <a:p>
            <a:endParaRPr lang="fr-FR" b="1"/>
          </a:p>
          <a:p>
            <a:r>
              <a:rPr lang="fr-FR" b="1"/>
              <a:t>DONNONS DU CORPS À LA TYPO !</a:t>
            </a:r>
          </a:p>
        </p:txBody>
      </p:sp>
      <p:sp>
        <p:nvSpPr>
          <p:cNvPr id="4" name="Espace réservé du numéro de diapositive 3"/>
          <p:cNvSpPr>
            <a:spLocks noGrp="1"/>
          </p:cNvSpPr>
          <p:nvPr>
            <p:ph type="sldNum" sz="quarter" idx="10"/>
          </p:nvPr>
        </p:nvSpPr>
        <p:spPr/>
        <p:txBody>
          <a:bodyPr/>
          <a:lstStyle/>
          <a:p>
            <a:fld id="{6FD18A35-F1CF-2045-81E8-C709237A9A80}" type="slidenum">
              <a:rPr/>
              <a:pPr/>
              <a:t>79</a:t>
            </a:fld>
            <a:endParaRPr lang="fr-FR"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Lycée de l'audiovisuel et du design Léonard de Vinci </a:t>
            </a:r>
          </a:p>
          <a:p>
            <a:endParaRPr lang="fr-FR" b="1"/>
          </a:p>
          <a:p>
            <a:r>
              <a:rPr lang="fr-FR" b="1"/>
              <a:t>DONNONS DU CORPS À LA TYPO !</a:t>
            </a:r>
          </a:p>
        </p:txBody>
      </p:sp>
      <p:sp>
        <p:nvSpPr>
          <p:cNvPr id="4" name="Espace réservé du numéro de diapositive 3"/>
          <p:cNvSpPr>
            <a:spLocks noGrp="1"/>
          </p:cNvSpPr>
          <p:nvPr>
            <p:ph type="sldNum" sz="quarter" idx="10"/>
          </p:nvPr>
        </p:nvSpPr>
        <p:spPr/>
        <p:txBody>
          <a:bodyPr/>
          <a:lstStyle/>
          <a:p>
            <a:fld id="{6FD18A35-F1CF-2045-81E8-C709237A9A80}" type="slidenum">
              <a:rPr/>
              <a:pPr/>
              <a:t>80</a:t>
            </a:fld>
            <a:endParaRPr lang="fr-FR"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Lycée de l'audiovisuel et du design Léonard de Vinci </a:t>
            </a:r>
          </a:p>
          <a:p>
            <a:endParaRPr lang="fr-FR" b="1"/>
          </a:p>
          <a:p>
            <a:r>
              <a:rPr lang="fr-FR" b="1"/>
              <a:t>DONNONS DU CORPS À LA TYPO !</a:t>
            </a:r>
          </a:p>
        </p:txBody>
      </p:sp>
      <p:sp>
        <p:nvSpPr>
          <p:cNvPr id="4" name="Espace réservé du numéro de diapositive 3"/>
          <p:cNvSpPr>
            <a:spLocks noGrp="1"/>
          </p:cNvSpPr>
          <p:nvPr>
            <p:ph type="sldNum" sz="quarter" idx="10"/>
          </p:nvPr>
        </p:nvSpPr>
        <p:spPr/>
        <p:txBody>
          <a:bodyPr/>
          <a:lstStyle/>
          <a:p>
            <a:fld id="{6FD18A35-F1CF-2045-81E8-C709237A9A80}" type="slidenum">
              <a:rPr/>
              <a:pPr/>
              <a:t>81</a:t>
            </a:fld>
            <a:endParaRPr lang="fr-FR"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Lycée de l'audiovisuel et du design Léonard de Vinci </a:t>
            </a:r>
          </a:p>
          <a:p>
            <a:endParaRPr lang="fr-FR" b="1"/>
          </a:p>
          <a:p>
            <a:r>
              <a:rPr lang="fr-FR" b="1"/>
              <a:t>DONNONS DU CORPS À LA TYPO !</a:t>
            </a:r>
          </a:p>
        </p:txBody>
      </p:sp>
      <p:sp>
        <p:nvSpPr>
          <p:cNvPr id="4" name="Espace réservé du numéro de diapositive 3"/>
          <p:cNvSpPr>
            <a:spLocks noGrp="1"/>
          </p:cNvSpPr>
          <p:nvPr>
            <p:ph type="sldNum" sz="quarter" idx="10"/>
          </p:nvPr>
        </p:nvSpPr>
        <p:spPr/>
        <p:txBody>
          <a:bodyPr/>
          <a:lstStyle/>
          <a:p>
            <a:fld id="{6FD18A35-F1CF-2045-81E8-C709237A9A80}" type="slidenum">
              <a:rPr/>
              <a:pPr/>
              <a:t>82</a:t>
            </a:fld>
            <a:endParaRPr lang="fr-FR"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b="1"/>
          </a:p>
        </p:txBody>
      </p:sp>
      <p:sp>
        <p:nvSpPr>
          <p:cNvPr id="4" name="Espace réservé du numéro de diapositive 3"/>
          <p:cNvSpPr>
            <a:spLocks noGrp="1"/>
          </p:cNvSpPr>
          <p:nvPr>
            <p:ph type="sldNum" sz="quarter" idx="10"/>
          </p:nvPr>
        </p:nvSpPr>
        <p:spPr/>
        <p:txBody>
          <a:bodyPr/>
          <a:lstStyle/>
          <a:p>
            <a:fld id="{6FD18A35-F1CF-2045-81E8-C709237A9A80}" type="slidenum">
              <a:rPr/>
              <a:pPr/>
              <a:t>83</a:t>
            </a:fld>
            <a:endParaRPr lang="fr-FR"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b="1"/>
          </a:p>
        </p:txBody>
      </p:sp>
      <p:sp>
        <p:nvSpPr>
          <p:cNvPr id="4" name="Espace réservé du numéro de diapositive 3"/>
          <p:cNvSpPr>
            <a:spLocks noGrp="1"/>
          </p:cNvSpPr>
          <p:nvPr>
            <p:ph type="sldNum" sz="quarter" idx="10"/>
          </p:nvPr>
        </p:nvSpPr>
        <p:spPr/>
        <p:txBody>
          <a:bodyPr/>
          <a:lstStyle/>
          <a:p>
            <a:fld id="{6FD18A35-F1CF-2045-81E8-C709237A9A80}" type="slidenum">
              <a:rPr/>
              <a:pPr/>
              <a:t>84</a:t>
            </a:fld>
            <a:endParaRPr lang="fr-F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a:t>Par exemple, la distance entre un « A » et un « r » est positive, </a:t>
            </a:r>
          </a:p>
          <a:p>
            <a:endParaRPr lang="fr-FR" dirty="0"/>
          </a:p>
          <a:p>
            <a:r>
              <a:rPr lang="fr-FR" dirty="0"/>
              <a:t>alors que la distance en un « A » et un « v » est négative.</a:t>
            </a:r>
          </a:p>
        </p:txBody>
      </p:sp>
      <p:sp>
        <p:nvSpPr>
          <p:cNvPr id="4" name="Espace réservé du numéro de diapositive 3"/>
          <p:cNvSpPr>
            <a:spLocks noGrp="1"/>
          </p:cNvSpPr>
          <p:nvPr>
            <p:ph type="sldNum" sz="quarter" idx="10"/>
          </p:nvPr>
        </p:nvSpPr>
        <p:spPr/>
        <p:txBody>
          <a:bodyPr/>
          <a:lstStyle/>
          <a:p>
            <a:fld id="{6FD18A35-F1CF-2045-81E8-C709237A9A80}" type="slidenum">
              <a:rPr/>
              <a:pPr/>
              <a:t>29</a:t>
            </a:fld>
            <a:endParaRPr lang="fr-F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a:t>Par exemple, la distance entre un « A » et un « r » est positive, </a:t>
            </a:r>
          </a:p>
          <a:p>
            <a:endParaRPr lang="fr-FR" dirty="0"/>
          </a:p>
          <a:p>
            <a:r>
              <a:rPr lang="fr-FR" dirty="0"/>
              <a:t>alors que la distance en un « A » et un « v » est négative.</a:t>
            </a:r>
          </a:p>
        </p:txBody>
      </p:sp>
      <p:sp>
        <p:nvSpPr>
          <p:cNvPr id="4" name="Espace réservé du numéro de diapositive 3"/>
          <p:cNvSpPr>
            <a:spLocks noGrp="1"/>
          </p:cNvSpPr>
          <p:nvPr>
            <p:ph type="sldNum" sz="quarter" idx="10"/>
          </p:nvPr>
        </p:nvSpPr>
        <p:spPr/>
        <p:txBody>
          <a:bodyPr/>
          <a:lstStyle/>
          <a:p>
            <a:fld id="{6FD18A35-F1CF-2045-81E8-C709237A9A80}" type="slidenum">
              <a:rPr/>
              <a:pPr/>
              <a:t>30</a:t>
            </a:fld>
            <a:endParaRPr lang="fr-F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31</a:t>
            </a:fld>
            <a:endParaRPr lang="fr-F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32</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306388" y="739588"/>
            <a:ext cx="8513762" cy="2729753"/>
          </a:xfrm>
        </p:spPr>
        <p:txBody>
          <a:bodyPr>
            <a:noAutofit/>
          </a:bodyPr>
          <a:lstStyle>
            <a:lvl1pPr algn="l">
              <a:lnSpc>
                <a:spcPts val="10800"/>
              </a:lnSpc>
              <a:defRPr sz="10000" b="1" spc="-250" baseline="0">
                <a:solidFill>
                  <a:schemeClr val="tx2"/>
                </a:solidFill>
              </a:defRPr>
            </a:lvl1pPr>
          </a:lstStyle>
          <a:p>
            <a:r>
              <a:rPr lang="fr-FR"/>
              <a:t>Cliquez et modifiez le titre</a:t>
            </a:r>
            <a:endParaRPr/>
          </a:p>
        </p:txBody>
      </p:sp>
      <p:sp>
        <p:nvSpPr>
          <p:cNvPr id="3" name="Subtitle 2"/>
          <p:cNvSpPr>
            <a:spLocks noGrp="1"/>
          </p:cNvSpPr>
          <p:nvPr>
            <p:ph type="subTitle" idx="1"/>
          </p:nvPr>
        </p:nvSpPr>
        <p:spPr>
          <a:xfrm>
            <a:off x="306388" y="3505200"/>
            <a:ext cx="4683050" cy="1344706"/>
          </a:xfrm>
        </p:spPr>
        <p:txBody>
          <a:bodyPr anchor="b" anchorCtr="0">
            <a:normAutofit/>
          </a:bodyPr>
          <a:lstStyle>
            <a:lvl1pPr marL="0" indent="0" algn="l">
              <a:buNone/>
              <a:defRPr sz="440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a:p>
        </p:txBody>
      </p:sp>
      <p:sp>
        <p:nvSpPr>
          <p:cNvPr id="4" name="Date Placeholder 3"/>
          <p:cNvSpPr>
            <a:spLocks noGrp="1"/>
          </p:cNvSpPr>
          <p:nvPr>
            <p:ph type="dt" sz="half" idx="10"/>
          </p:nvPr>
        </p:nvSpPr>
        <p:spPr>
          <a:xfrm>
            <a:off x="457200" y="6275294"/>
            <a:ext cx="1600200" cy="365125"/>
          </a:xfrm>
        </p:spPr>
        <p:txBody>
          <a:bodyPr/>
          <a:lstStyle>
            <a:lvl1pPr>
              <a:defRPr sz="1100">
                <a:solidFill>
                  <a:schemeClr val="tx2"/>
                </a:solidFill>
              </a:defRPr>
            </a:lvl1pPr>
          </a:lstStyle>
          <a:p>
            <a:fld id="{F6E55FDC-2A6D-A24D-B955-6BF8AEDC3A06}" type="datetimeFigureOut">
              <a:rPr lang="fr-FR"/>
              <a:pPr/>
              <a:t>17/01/12</a:t>
            </a:fld>
            <a:endParaRPr lang="fr-FR" dirty="0"/>
          </a:p>
        </p:txBody>
      </p:sp>
      <p:sp>
        <p:nvSpPr>
          <p:cNvPr id="5" name="Footer Placeholder 4"/>
          <p:cNvSpPr>
            <a:spLocks noGrp="1"/>
          </p:cNvSpPr>
          <p:nvPr>
            <p:ph type="ftr" sz="quarter" idx="11"/>
          </p:nvPr>
        </p:nvSpPr>
        <p:spPr>
          <a:xfrm>
            <a:off x="2209800" y="6275294"/>
            <a:ext cx="5638800" cy="365125"/>
          </a:xfrm>
        </p:spPr>
        <p:txBody>
          <a:bodyPr/>
          <a:lstStyle>
            <a:lvl1pPr algn="l">
              <a:defRPr sz="1100">
                <a:solidFill>
                  <a:schemeClr val="tx2"/>
                </a:solidFill>
              </a:defRPr>
            </a:lvl1pPr>
          </a:lstStyle>
          <a:p>
            <a:endParaRPr lang="fr-FR" dirty="0"/>
          </a:p>
        </p:txBody>
      </p:sp>
      <p:sp>
        <p:nvSpPr>
          <p:cNvPr id="6" name="Slide Number Placeholder 5"/>
          <p:cNvSpPr>
            <a:spLocks noGrp="1"/>
          </p:cNvSpPr>
          <p:nvPr>
            <p:ph type="sldNum" sz="quarter" idx="12"/>
          </p:nvPr>
        </p:nvSpPr>
        <p:spPr>
          <a:xfrm>
            <a:off x="8077200" y="6275294"/>
            <a:ext cx="609600" cy="365125"/>
          </a:xfrm>
        </p:spPr>
        <p:txBody>
          <a:bodyPr/>
          <a:lstStyle>
            <a:lvl1pPr>
              <a:defRPr sz="1400">
                <a:solidFill>
                  <a:schemeClr val="tx2"/>
                </a:solidFill>
              </a:defRPr>
            </a:lvl1pPr>
          </a:lstStyle>
          <a:p>
            <a:fld id="{65DF074D-F697-0B4B-A20B-96CCC40E9980}" type="slidenum">
              <a:rPr/>
              <a:pPr/>
              <a:t>‹#›</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31823" y="1227427"/>
            <a:ext cx="3657600" cy="566738"/>
          </a:xfrm>
        </p:spPr>
        <p:txBody>
          <a:bodyPr anchor="b">
            <a:noAutofit/>
          </a:bodyPr>
          <a:lstStyle>
            <a:lvl1pPr algn="l">
              <a:defRPr sz="3600" b="0"/>
            </a:lvl1pPr>
          </a:lstStyle>
          <a:p>
            <a:r>
              <a:rPr lang="fr-FR"/>
              <a:t>Cliquez et modifiez le titre</a:t>
            </a:r>
            <a:endParaRPr/>
          </a:p>
        </p:txBody>
      </p:sp>
      <p:sp>
        <p:nvSpPr>
          <p:cNvPr id="3" name="Picture Placeholder 2"/>
          <p:cNvSpPr>
            <a:spLocks noGrp="1"/>
          </p:cNvSpPr>
          <p:nvPr>
            <p:ph type="pic" idx="1"/>
          </p:nvPr>
        </p:nvSpPr>
        <p:spPr>
          <a:xfrm rot="194096">
            <a:off x="4845353" y="975801"/>
            <a:ext cx="3496570" cy="4747249"/>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a:p>
        </p:txBody>
      </p:sp>
      <p:sp>
        <p:nvSpPr>
          <p:cNvPr id="4" name="Text Placeholder 3"/>
          <p:cNvSpPr>
            <a:spLocks noGrp="1"/>
          </p:cNvSpPr>
          <p:nvPr>
            <p:ph type="body" sz="half" idx="2"/>
          </p:nvPr>
        </p:nvSpPr>
        <p:spPr>
          <a:xfrm>
            <a:off x="631823" y="1799793"/>
            <a:ext cx="3657600" cy="3991408"/>
          </a:xfrm>
        </p:spPr>
        <p:txBody>
          <a:bodyPr>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F6E55FDC-2A6D-A24D-B955-6BF8AEDC3A06}" type="datetimeFigureOut">
              <a:rPr lang="fr-FR"/>
              <a:pPr/>
              <a:t>17/01/12</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65DF074D-F697-0B4B-A20B-96CCC40E9980}" type="slidenum">
              <a:rPr/>
              <a:pPr/>
              <a:t>‹#›</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Image au-dessus de légende">
    <p:spTree>
      <p:nvGrpSpPr>
        <p:cNvPr id="1" name=""/>
        <p:cNvGrpSpPr/>
        <p:nvPr/>
      </p:nvGrpSpPr>
      <p:grpSpPr>
        <a:xfrm>
          <a:off x="0" y="0"/>
          <a:ext cx="0" cy="0"/>
          <a:chOff x="0" y="0"/>
          <a:chExt cx="0" cy="0"/>
        </a:xfrm>
      </p:grpSpPr>
      <p:sp>
        <p:nvSpPr>
          <p:cNvPr id="2" name="Title 1"/>
          <p:cNvSpPr>
            <a:spLocks noGrp="1"/>
          </p:cNvSpPr>
          <p:nvPr>
            <p:ph type="title"/>
          </p:nvPr>
        </p:nvSpPr>
        <p:spPr>
          <a:xfrm>
            <a:off x="632011" y="4329953"/>
            <a:ext cx="7907151" cy="927847"/>
          </a:xfrm>
        </p:spPr>
        <p:txBody>
          <a:bodyPr anchor="b" anchorCtr="0">
            <a:noAutofit/>
          </a:bodyPr>
          <a:lstStyle>
            <a:lvl1pPr algn="l">
              <a:defRPr sz="3600"/>
            </a:lvl1pPr>
          </a:lstStyle>
          <a:p>
            <a:r>
              <a:rPr lang="fr-FR"/>
              <a:t>Cliquez et modifiez le titre</a:t>
            </a:r>
            <a:endParaRPr/>
          </a:p>
        </p:txBody>
      </p:sp>
      <p:sp>
        <p:nvSpPr>
          <p:cNvPr id="3" name="Date Placeholder 2"/>
          <p:cNvSpPr>
            <a:spLocks noGrp="1"/>
          </p:cNvSpPr>
          <p:nvPr>
            <p:ph type="dt" sz="half" idx="10"/>
          </p:nvPr>
        </p:nvSpPr>
        <p:spPr/>
        <p:txBody>
          <a:bodyPr/>
          <a:lstStyle/>
          <a:p>
            <a:fld id="{F6E55FDC-2A6D-A24D-B955-6BF8AEDC3A06}" type="datetimeFigureOut">
              <a:rPr lang="fr-FR"/>
              <a:pPr/>
              <a:t>17/01/12</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65DF074D-F697-0B4B-A20B-96CCC40E9980}" type="slidenum">
              <a:rPr/>
              <a:pPr/>
              <a:t>‹#›</a:t>
            </a:fld>
            <a:endParaRPr lang="fr-FR" dirty="0"/>
          </a:p>
        </p:txBody>
      </p:sp>
      <p:sp>
        <p:nvSpPr>
          <p:cNvPr id="7" name="Text Placeholder 6"/>
          <p:cNvSpPr>
            <a:spLocks noGrp="1"/>
          </p:cNvSpPr>
          <p:nvPr>
            <p:ph type="body" sz="quarter" idx="13"/>
          </p:nvPr>
        </p:nvSpPr>
        <p:spPr>
          <a:xfrm>
            <a:off x="634196" y="5257800"/>
            <a:ext cx="7904950" cy="990600"/>
          </a:xfrm>
        </p:spPr>
        <p:txBody>
          <a:bodyPr>
            <a:normAutofit/>
          </a:bodyPr>
          <a:lstStyle>
            <a:lvl1pPr marL="0" indent="0">
              <a:buNone/>
              <a:defRPr sz="1800"/>
            </a:lvl1pPr>
            <a:lvl2pPr marL="0" indent="0">
              <a:buNone/>
              <a:defRPr sz="1800"/>
            </a:lvl2pPr>
            <a:lvl3pPr marL="0" indent="0">
              <a:buNone/>
              <a:defRPr sz="1800"/>
            </a:lvl3pPr>
            <a:lvl4pPr marL="0" indent="0">
              <a:buNone/>
              <a:defRPr sz="1800"/>
            </a:lvl4pPr>
            <a:lvl5pPr marL="0" indent="0">
              <a:buNone/>
              <a:defRPr sz="18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8" name="Picture Placeholder 2"/>
          <p:cNvSpPr>
            <a:spLocks noGrp="1"/>
          </p:cNvSpPr>
          <p:nvPr>
            <p:ph type="pic" idx="1"/>
          </p:nvPr>
        </p:nvSpPr>
        <p:spPr>
          <a:xfrm rot="319004">
            <a:off x="2075968" y="741009"/>
            <a:ext cx="4914362" cy="3240064"/>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2 images avec légende">
    <p:spTree>
      <p:nvGrpSpPr>
        <p:cNvPr id="1" name=""/>
        <p:cNvGrpSpPr/>
        <p:nvPr/>
      </p:nvGrpSpPr>
      <p:grpSpPr>
        <a:xfrm>
          <a:off x="0" y="0"/>
          <a:ext cx="0" cy="0"/>
          <a:chOff x="0" y="0"/>
          <a:chExt cx="0" cy="0"/>
        </a:xfrm>
      </p:grpSpPr>
      <p:sp>
        <p:nvSpPr>
          <p:cNvPr id="9" name="Picture Placeholder 2"/>
          <p:cNvSpPr>
            <a:spLocks noGrp="1"/>
          </p:cNvSpPr>
          <p:nvPr>
            <p:ph type="pic" idx="14"/>
          </p:nvPr>
        </p:nvSpPr>
        <p:spPr>
          <a:xfrm rot="21346724">
            <a:off x="436037" y="494284"/>
            <a:ext cx="4663440" cy="3030003"/>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a:p>
        </p:txBody>
      </p:sp>
      <p:sp>
        <p:nvSpPr>
          <p:cNvPr id="2" name="Title 1"/>
          <p:cNvSpPr>
            <a:spLocks noGrp="1"/>
          </p:cNvSpPr>
          <p:nvPr>
            <p:ph type="title"/>
          </p:nvPr>
        </p:nvSpPr>
        <p:spPr>
          <a:xfrm>
            <a:off x="632011" y="4329953"/>
            <a:ext cx="7907151" cy="927847"/>
          </a:xfrm>
        </p:spPr>
        <p:txBody>
          <a:bodyPr anchor="b" anchorCtr="0">
            <a:noAutofit/>
          </a:bodyPr>
          <a:lstStyle>
            <a:lvl1pPr algn="l">
              <a:defRPr sz="3600"/>
            </a:lvl1pPr>
          </a:lstStyle>
          <a:p>
            <a:r>
              <a:rPr lang="fr-FR"/>
              <a:t>Cliquez et modifiez le titre</a:t>
            </a:r>
            <a:endParaRPr/>
          </a:p>
        </p:txBody>
      </p:sp>
      <p:sp>
        <p:nvSpPr>
          <p:cNvPr id="3" name="Date Placeholder 2"/>
          <p:cNvSpPr>
            <a:spLocks noGrp="1"/>
          </p:cNvSpPr>
          <p:nvPr>
            <p:ph type="dt" sz="half" idx="10"/>
          </p:nvPr>
        </p:nvSpPr>
        <p:spPr/>
        <p:txBody>
          <a:bodyPr/>
          <a:lstStyle/>
          <a:p>
            <a:fld id="{F6E55FDC-2A6D-A24D-B955-6BF8AEDC3A06}" type="datetimeFigureOut">
              <a:rPr lang="fr-FR"/>
              <a:pPr/>
              <a:t>17/01/12</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65DF074D-F697-0B4B-A20B-96CCC40E9980}" type="slidenum">
              <a:rPr/>
              <a:pPr/>
              <a:t>‹#›</a:t>
            </a:fld>
            <a:endParaRPr lang="fr-FR" dirty="0"/>
          </a:p>
        </p:txBody>
      </p:sp>
      <p:sp>
        <p:nvSpPr>
          <p:cNvPr id="7" name="Text Placeholder 6"/>
          <p:cNvSpPr>
            <a:spLocks noGrp="1"/>
          </p:cNvSpPr>
          <p:nvPr>
            <p:ph type="body" sz="quarter" idx="13"/>
          </p:nvPr>
        </p:nvSpPr>
        <p:spPr>
          <a:xfrm>
            <a:off x="634196" y="5257800"/>
            <a:ext cx="7904950" cy="990600"/>
          </a:xfrm>
        </p:spPr>
        <p:txBody>
          <a:bodyPr>
            <a:normAutofit/>
          </a:bodyPr>
          <a:lstStyle>
            <a:lvl1pPr marL="0" indent="0">
              <a:buNone/>
              <a:defRPr sz="1800"/>
            </a:lvl1pPr>
            <a:lvl2pPr marL="0" indent="0">
              <a:buNone/>
              <a:defRPr sz="1800"/>
            </a:lvl2pPr>
            <a:lvl3pPr marL="0" indent="0">
              <a:buNone/>
              <a:defRPr sz="1800"/>
            </a:lvl3pPr>
            <a:lvl4pPr marL="0" indent="0">
              <a:buNone/>
              <a:defRPr sz="1800"/>
            </a:lvl4pPr>
            <a:lvl5pPr marL="0" indent="0">
              <a:buNone/>
              <a:defRPr sz="18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8" name="Picture Placeholder 2"/>
          <p:cNvSpPr>
            <a:spLocks noGrp="1"/>
          </p:cNvSpPr>
          <p:nvPr>
            <p:ph type="pic" idx="1"/>
          </p:nvPr>
        </p:nvSpPr>
        <p:spPr>
          <a:xfrm rot="152337">
            <a:off x="4118577" y="735553"/>
            <a:ext cx="4663440" cy="3030003"/>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r-FR"/>
              <a:t>Cliquez et modifiez le titre</a:t>
            </a:r>
            <a:endParaRPr/>
          </a:p>
        </p:txBody>
      </p:sp>
      <p:sp>
        <p:nvSpPr>
          <p:cNvPr id="3" name="Vertical Text Placeholder 2"/>
          <p:cNvSpPr>
            <a:spLocks noGrp="1"/>
          </p:cNvSpPr>
          <p:nvPr>
            <p:ph type="body" orient="vert" idx="1"/>
          </p:nvPr>
        </p:nvSpPr>
        <p:spPr/>
        <p:txBody>
          <a:bodyPr vert="eaVert">
            <a:normAutofit/>
          </a:bodyPr>
          <a:lstStyle>
            <a:lvl1pPr>
              <a:spcBef>
                <a:spcPts val="20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4" name="Date Placeholder 3"/>
          <p:cNvSpPr>
            <a:spLocks noGrp="1"/>
          </p:cNvSpPr>
          <p:nvPr>
            <p:ph type="dt" sz="half" idx="10"/>
          </p:nvPr>
        </p:nvSpPr>
        <p:spPr/>
        <p:txBody>
          <a:bodyPr/>
          <a:lstStyle/>
          <a:p>
            <a:fld id="{F6E55FDC-2A6D-A24D-B955-6BF8AEDC3A06}" type="datetimeFigureOut">
              <a:rPr lang="fr-FR"/>
              <a:pPr/>
              <a:t>17/01/12</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65DF074D-F697-0B4B-A20B-96CCC40E9980}" type="slidenum">
              <a:rPr/>
              <a:pPr/>
              <a:t>‹#›</a:t>
            </a:fld>
            <a:endParaRPr lang="fr-F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72400" y="685801"/>
            <a:ext cx="757518" cy="5440680"/>
          </a:xfrm>
        </p:spPr>
        <p:txBody>
          <a:bodyPr vert="eaVert">
            <a:noAutofit/>
          </a:bodyPr>
          <a:lstStyle/>
          <a:p>
            <a:r>
              <a:rPr lang="fr-FR"/>
              <a:t>Cliquez et modifiez le titre</a:t>
            </a:r>
            <a:endParaRPr/>
          </a:p>
        </p:txBody>
      </p:sp>
      <p:sp>
        <p:nvSpPr>
          <p:cNvPr id="3" name="Vertical Text Placeholder 2"/>
          <p:cNvSpPr>
            <a:spLocks noGrp="1"/>
          </p:cNvSpPr>
          <p:nvPr>
            <p:ph type="body" orient="vert" idx="1"/>
          </p:nvPr>
        </p:nvSpPr>
        <p:spPr>
          <a:xfrm>
            <a:off x="631825" y="685801"/>
            <a:ext cx="6561137" cy="5440680"/>
          </a:xfrm>
        </p:spPr>
        <p:txBody>
          <a:bodyPr vert="eaVe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4" name="Date Placeholder 3"/>
          <p:cNvSpPr>
            <a:spLocks noGrp="1"/>
          </p:cNvSpPr>
          <p:nvPr>
            <p:ph type="dt" sz="half" idx="10"/>
          </p:nvPr>
        </p:nvSpPr>
        <p:spPr/>
        <p:txBody>
          <a:bodyPr/>
          <a:lstStyle/>
          <a:p>
            <a:fld id="{F6E55FDC-2A6D-A24D-B955-6BF8AEDC3A06}" type="datetimeFigureOut">
              <a:rPr lang="fr-FR"/>
              <a:pPr/>
              <a:t>17/01/12</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65DF074D-F697-0B4B-A20B-96CCC40E9980}" type="slidenum">
              <a:rPr/>
              <a:pPr/>
              <a:t>‹#›</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et modifiez le titre</a:t>
            </a:r>
            <a:endParaRPr/>
          </a:p>
        </p:txBody>
      </p:sp>
      <p:sp>
        <p:nvSpPr>
          <p:cNvPr id="3" name="Content Placeholder 2"/>
          <p:cNvSpPr>
            <a:spLocks noGrp="1"/>
          </p:cNvSpPr>
          <p:nvPr>
            <p:ph idx="1"/>
          </p:nvPr>
        </p:nvSpPr>
        <p:spPr/>
        <p:txBody>
          <a:bodyPr>
            <a:normAutofit/>
          </a:bodyPr>
          <a:lstStyle>
            <a:lvl1pPr>
              <a:spcBef>
                <a:spcPts val="22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4" name="Date Placeholder 3"/>
          <p:cNvSpPr>
            <a:spLocks noGrp="1"/>
          </p:cNvSpPr>
          <p:nvPr>
            <p:ph type="dt" sz="half" idx="10"/>
          </p:nvPr>
        </p:nvSpPr>
        <p:spPr/>
        <p:txBody>
          <a:bodyPr/>
          <a:lstStyle/>
          <a:p>
            <a:fld id="{F6E55FDC-2A6D-A24D-B955-6BF8AEDC3A06}" type="datetimeFigureOut">
              <a:rPr lang="fr-FR"/>
              <a:pPr/>
              <a:t>17/01/12</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65DF074D-F697-0B4B-A20B-96CCC40E9980}" type="slidenum">
              <a:rPr/>
              <a:pPr/>
              <a:t>‹#›</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En-têt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302151" y="4822206"/>
            <a:ext cx="8511989" cy="1446975"/>
          </a:xfrm>
        </p:spPr>
        <p:txBody>
          <a:bodyPr lIns="0" tIns="0" rIns="0" bIns="0" anchor="t">
            <a:noAutofit/>
          </a:bodyPr>
          <a:lstStyle>
            <a:lvl1pPr algn="l">
              <a:lnSpc>
                <a:spcPts val="13800"/>
              </a:lnSpc>
              <a:defRPr sz="13500" b="1" cap="none" spc="-250" baseline="0">
                <a:solidFill>
                  <a:schemeClr val="tx2"/>
                </a:solidFill>
              </a:defRPr>
            </a:lvl1pPr>
          </a:lstStyle>
          <a:p>
            <a:r>
              <a:rPr lang="fr-FR"/>
              <a:t>Cliquez et modifiez le titre</a:t>
            </a:r>
            <a:endParaRPr/>
          </a:p>
        </p:txBody>
      </p:sp>
      <p:sp>
        <p:nvSpPr>
          <p:cNvPr id="3" name="Text Placeholder 2"/>
          <p:cNvSpPr>
            <a:spLocks noGrp="1"/>
          </p:cNvSpPr>
          <p:nvPr>
            <p:ph type="body" idx="1"/>
          </p:nvPr>
        </p:nvSpPr>
        <p:spPr>
          <a:xfrm>
            <a:off x="384874" y="3525980"/>
            <a:ext cx="8355714" cy="1270752"/>
          </a:xfrm>
        </p:spPr>
        <p:txBody>
          <a:bodyPr lIns="0" tIns="0" rIns="0" bIns="0" anchor="b">
            <a:normAutofit/>
          </a:bodyPr>
          <a:lstStyle>
            <a:lvl1pPr marL="0" indent="0" algn="l">
              <a:buNone/>
              <a:defRPr sz="4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Section avec image">
    <p:spTree>
      <p:nvGrpSpPr>
        <p:cNvPr id="1" name=""/>
        <p:cNvGrpSpPr/>
        <p:nvPr/>
      </p:nvGrpSpPr>
      <p:grpSpPr>
        <a:xfrm>
          <a:off x="0" y="0"/>
          <a:ext cx="0" cy="0"/>
          <a:chOff x="0" y="0"/>
          <a:chExt cx="0" cy="0"/>
        </a:xfrm>
      </p:grpSpPr>
      <p:sp>
        <p:nvSpPr>
          <p:cNvPr id="2" name="Title 1"/>
          <p:cNvSpPr>
            <a:spLocks noGrp="1"/>
          </p:cNvSpPr>
          <p:nvPr>
            <p:ph type="title"/>
          </p:nvPr>
        </p:nvSpPr>
        <p:spPr>
          <a:xfrm>
            <a:off x="302151" y="4822206"/>
            <a:ext cx="8511989" cy="1446975"/>
          </a:xfrm>
        </p:spPr>
        <p:txBody>
          <a:bodyPr lIns="0" tIns="0" rIns="0" bIns="0" anchor="t">
            <a:noAutofit/>
          </a:bodyPr>
          <a:lstStyle>
            <a:lvl1pPr algn="l">
              <a:lnSpc>
                <a:spcPts val="13800"/>
              </a:lnSpc>
              <a:defRPr sz="13500" b="1" cap="none" spc="-250" baseline="0">
                <a:solidFill>
                  <a:schemeClr val="tx2"/>
                </a:solidFill>
              </a:defRPr>
            </a:lvl1pPr>
          </a:lstStyle>
          <a:p>
            <a:r>
              <a:rPr lang="fr-FR"/>
              <a:t>Cliquez et modifiez le titre</a:t>
            </a:r>
            <a:endParaRPr/>
          </a:p>
        </p:txBody>
      </p:sp>
      <p:sp>
        <p:nvSpPr>
          <p:cNvPr id="3" name="Text Placeholder 2"/>
          <p:cNvSpPr>
            <a:spLocks noGrp="1"/>
          </p:cNvSpPr>
          <p:nvPr>
            <p:ph type="body" idx="1"/>
          </p:nvPr>
        </p:nvSpPr>
        <p:spPr>
          <a:xfrm>
            <a:off x="384874" y="3525980"/>
            <a:ext cx="4428426" cy="1270752"/>
          </a:xfrm>
        </p:spPr>
        <p:txBody>
          <a:bodyPr lIns="0" tIns="0" rIns="0" bIns="0" anchor="b">
            <a:normAutofit/>
          </a:bodyPr>
          <a:lstStyle>
            <a:lvl1pPr marL="0" indent="0" algn="l">
              <a:buNone/>
              <a:defRPr sz="4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7" name="Picture Placeholder 2"/>
          <p:cNvSpPr>
            <a:spLocks noGrp="1"/>
          </p:cNvSpPr>
          <p:nvPr>
            <p:ph type="pic" idx="13"/>
          </p:nvPr>
        </p:nvSpPr>
        <p:spPr>
          <a:xfrm rot="21263043">
            <a:off x="5231118" y="261015"/>
            <a:ext cx="3433660" cy="4204035"/>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r-FR"/>
              <a:t>Cliquez et modifiez le titre</a:t>
            </a:r>
            <a:endParaRPr/>
          </a:p>
        </p:txBody>
      </p:sp>
      <p:sp>
        <p:nvSpPr>
          <p:cNvPr id="3" name="Content Placeholder 2"/>
          <p:cNvSpPr>
            <a:spLocks noGrp="1"/>
          </p:cNvSpPr>
          <p:nvPr>
            <p:ph sz="half" idx="1"/>
          </p:nvPr>
        </p:nvSpPr>
        <p:spPr>
          <a:xfrm>
            <a:off x="632012" y="2057400"/>
            <a:ext cx="3863788" cy="4068763"/>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4" name="Content Placeholder 3"/>
          <p:cNvSpPr>
            <a:spLocks noGrp="1"/>
          </p:cNvSpPr>
          <p:nvPr>
            <p:ph sz="half" idx="2"/>
          </p:nvPr>
        </p:nvSpPr>
        <p:spPr>
          <a:xfrm>
            <a:off x="4661646" y="2057400"/>
            <a:ext cx="3867912" cy="4068763"/>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5" name="Date Placeholder 4"/>
          <p:cNvSpPr>
            <a:spLocks noGrp="1"/>
          </p:cNvSpPr>
          <p:nvPr>
            <p:ph type="dt" sz="half" idx="10"/>
          </p:nvPr>
        </p:nvSpPr>
        <p:spPr/>
        <p:txBody>
          <a:bodyPr/>
          <a:lstStyle/>
          <a:p>
            <a:fld id="{F6E55FDC-2A6D-A24D-B955-6BF8AEDC3A06}" type="datetimeFigureOut">
              <a:rPr lang="fr-FR"/>
              <a:pPr/>
              <a:t>17/01/12</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65DF074D-F697-0B4B-A20B-96CCC40E9980}" type="slidenum">
              <a:rPr/>
              <a:pPr/>
              <a:t>‹#›</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12775" y="582706"/>
            <a:ext cx="7918450" cy="788894"/>
          </a:xfrm>
        </p:spPr>
        <p:txBody>
          <a:bodyPr>
            <a:noAutofit/>
          </a:bodyPr>
          <a:lstStyle>
            <a:lvl1pPr>
              <a:defRPr/>
            </a:lvl1pPr>
          </a:lstStyle>
          <a:p>
            <a:r>
              <a:rPr lang="fr-FR"/>
              <a:t>Cliquez et modifiez le titre</a:t>
            </a:r>
            <a:endParaRPr/>
          </a:p>
        </p:txBody>
      </p:sp>
      <p:sp>
        <p:nvSpPr>
          <p:cNvPr id="3" name="Text Placeholder 2"/>
          <p:cNvSpPr>
            <a:spLocks noGrp="1"/>
          </p:cNvSpPr>
          <p:nvPr>
            <p:ph type="body" idx="1"/>
          </p:nvPr>
        </p:nvSpPr>
        <p:spPr>
          <a:xfrm>
            <a:off x="635545" y="1546412"/>
            <a:ext cx="3867912" cy="464950"/>
          </a:xfrm>
        </p:spPr>
        <p:txBody>
          <a:bodyPr anchor="b">
            <a:noAutofit/>
          </a:bodyPr>
          <a:lstStyle>
            <a:lvl1pPr marL="0" indent="0" algn="ctr">
              <a:buNone/>
              <a:defRPr sz="2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30936" y="2147887"/>
            <a:ext cx="3867912" cy="3951288"/>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5" name="Text Placeholder 4"/>
          <p:cNvSpPr>
            <a:spLocks noGrp="1"/>
          </p:cNvSpPr>
          <p:nvPr>
            <p:ph type="body" sz="quarter" idx="3"/>
          </p:nvPr>
        </p:nvSpPr>
        <p:spPr>
          <a:xfrm>
            <a:off x="4663313" y="1545018"/>
            <a:ext cx="3867912" cy="466344"/>
          </a:xfrm>
        </p:spPr>
        <p:txBody>
          <a:bodyPr anchor="b">
            <a:noAutofit/>
          </a:bodyPr>
          <a:lstStyle>
            <a:lvl1pPr marL="0" indent="0" algn="ctr">
              <a:buNone/>
              <a:defRPr sz="2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63313" y="2147887"/>
            <a:ext cx="3867912" cy="3951288"/>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7" name="Date Placeholder 6"/>
          <p:cNvSpPr>
            <a:spLocks noGrp="1"/>
          </p:cNvSpPr>
          <p:nvPr>
            <p:ph type="dt" sz="half" idx="10"/>
          </p:nvPr>
        </p:nvSpPr>
        <p:spPr/>
        <p:txBody>
          <a:bodyPr/>
          <a:lstStyle/>
          <a:p>
            <a:fld id="{F6E55FDC-2A6D-A24D-B955-6BF8AEDC3A06}" type="datetimeFigureOut">
              <a:rPr lang="fr-FR"/>
              <a:pPr/>
              <a:t>17/01/12</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65DF074D-F697-0B4B-A20B-96CCC40E9980}" type="slidenum">
              <a:rPr/>
              <a:pPr/>
              <a:t>‹#›</a:t>
            </a:fld>
            <a:endParaRPr lang="fr-FR" dirty="0"/>
          </a:p>
        </p:txBody>
      </p:sp>
      <p:sp>
        <p:nvSpPr>
          <p:cNvPr id="12" name="Rectangle 11"/>
          <p:cNvSpPr/>
          <p:nvPr/>
        </p:nvSpPr>
        <p:spPr>
          <a:xfrm flipH="1">
            <a:off x="4574241" y="1694516"/>
            <a:ext cx="18288" cy="4389120"/>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flipH="1">
            <a:off x="4574241" y="1694516"/>
            <a:ext cx="18288" cy="4389120"/>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flipH="1">
            <a:off x="4574241" y="1694516"/>
            <a:ext cx="18288" cy="4389120"/>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Rectangle 13"/>
          <p:cNvSpPr/>
          <p:nvPr/>
        </p:nvSpPr>
        <p:spPr>
          <a:xfrm flipH="1">
            <a:off x="4574241" y="1694516"/>
            <a:ext cx="18288" cy="4389120"/>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et modifiez le titre</a:t>
            </a:r>
            <a:endParaRPr/>
          </a:p>
        </p:txBody>
      </p:sp>
      <p:sp>
        <p:nvSpPr>
          <p:cNvPr id="3" name="Date Placeholder 2"/>
          <p:cNvSpPr>
            <a:spLocks noGrp="1"/>
          </p:cNvSpPr>
          <p:nvPr>
            <p:ph type="dt" sz="half" idx="10"/>
          </p:nvPr>
        </p:nvSpPr>
        <p:spPr/>
        <p:txBody>
          <a:bodyPr/>
          <a:lstStyle/>
          <a:p>
            <a:fld id="{F6E55FDC-2A6D-A24D-B955-6BF8AEDC3A06}" type="datetimeFigureOut">
              <a:rPr lang="fr-FR"/>
              <a:pPr/>
              <a:t>17/01/12</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65DF074D-F697-0B4B-A20B-96CCC40E9980}" type="slidenum">
              <a:rPr/>
              <a:pPr/>
              <a:t>‹#›</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E55FDC-2A6D-A24D-B955-6BF8AEDC3A06}" type="datetimeFigureOut">
              <a:rPr lang="fr-FR"/>
              <a:pPr/>
              <a:t>17/01/12</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65DF074D-F697-0B4B-A20B-96CCC40E9980}" type="slidenum">
              <a:rPr/>
              <a:pPr/>
              <a:t>‹#›</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31825" y="1720103"/>
            <a:ext cx="3657600" cy="1162050"/>
          </a:xfrm>
        </p:spPr>
        <p:txBody>
          <a:bodyPr anchor="b">
            <a:noAutofit/>
          </a:bodyPr>
          <a:lstStyle>
            <a:lvl1pPr algn="ctr">
              <a:defRPr sz="3600" b="0"/>
            </a:lvl1pPr>
          </a:lstStyle>
          <a:p>
            <a:r>
              <a:rPr lang="fr-FR"/>
              <a:t>Cliquez et modifiez le titre</a:t>
            </a:r>
            <a:endParaRPr/>
          </a:p>
        </p:txBody>
      </p:sp>
      <p:sp>
        <p:nvSpPr>
          <p:cNvPr id="3" name="Content Placeholder 2"/>
          <p:cNvSpPr>
            <a:spLocks noGrp="1"/>
          </p:cNvSpPr>
          <p:nvPr>
            <p:ph idx="1"/>
          </p:nvPr>
        </p:nvSpPr>
        <p:spPr>
          <a:xfrm>
            <a:off x="4692650" y="658906"/>
            <a:ext cx="3819338" cy="5467258"/>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4" name="Text Placeholder 3"/>
          <p:cNvSpPr>
            <a:spLocks noGrp="1"/>
          </p:cNvSpPr>
          <p:nvPr>
            <p:ph type="body" sz="half" idx="2"/>
          </p:nvPr>
        </p:nvSpPr>
        <p:spPr>
          <a:xfrm>
            <a:off x="631825" y="2877671"/>
            <a:ext cx="3657600" cy="2339788"/>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F6E55FDC-2A6D-A24D-B955-6BF8AEDC3A06}" type="datetimeFigureOut">
              <a:rPr lang="fr-FR"/>
              <a:pPr/>
              <a:t>17/01/12</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65DF074D-F697-0B4B-A20B-96CCC40E9980}" type="slidenum">
              <a:rPr/>
              <a:pPr/>
              <a:t>‹#›</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14" Type="http://schemas.openxmlformats.org/officeDocument/2006/relationships/slideLayout" Target="../slideLayouts/slideLayout14.xml"/><Relationship Id="rId4" Type="http://schemas.openxmlformats.org/officeDocument/2006/relationships/slideLayout" Target="../slideLayouts/slideLayout4.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 Type="http://schemas.openxmlformats.org/officeDocument/2006/relationships/slideLayout" Target="../slideLayouts/slideLayout1.xml"/><Relationship Id="rId6" Type="http://schemas.openxmlformats.org/officeDocument/2006/relationships/slideLayout" Target="../slideLayouts/slideLayout6.xml"/><Relationship Id="rId8" Type="http://schemas.openxmlformats.org/officeDocument/2006/relationships/slideLayout" Target="../slideLayouts/slideLayout8.xml"/><Relationship Id="rId13" Type="http://schemas.openxmlformats.org/officeDocument/2006/relationships/slideLayout" Target="../slideLayouts/slideLayout13.xml"/><Relationship Id="rId10" Type="http://schemas.openxmlformats.org/officeDocument/2006/relationships/slideLayout" Target="../slideLayouts/slideLayout10.xml"/><Relationship Id="rId5" Type="http://schemas.openxmlformats.org/officeDocument/2006/relationships/slideLayout" Target="../slideLayouts/slideLayout5.xml"/><Relationship Id="rId15" Type="http://schemas.openxmlformats.org/officeDocument/2006/relationships/theme" Target="../theme/theme1.xml"/><Relationship Id="rId12" Type="http://schemas.openxmlformats.org/officeDocument/2006/relationships/slideLayout" Target="../slideLayouts/slideLayout12.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12775" y="582706"/>
            <a:ext cx="7918450" cy="788894"/>
          </a:xfrm>
          <a:prstGeom prst="rect">
            <a:avLst/>
          </a:prstGeom>
        </p:spPr>
        <p:txBody>
          <a:bodyPr vert="horz" lIns="91440" tIns="45720" rIns="91440" bIns="45720" rtlCol="0" anchor="t" anchorCtr="0">
            <a:normAutofit/>
          </a:bodyPr>
          <a:lstStyle/>
          <a:p>
            <a:r>
              <a:rPr lang="fr-FR"/>
              <a:t>Cliquez et modifiez le titre</a:t>
            </a:r>
            <a:endParaRPr/>
          </a:p>
        </p:txBody>
      </p:sp>
      <p:sp>
        <p:nvSpPr>
          <p:cNvPr id="3" name="Text Placeholder 2"/>
          <p:cNvSpPr>
            <a:spLocks noGrp="1"/>
          </p:cNvSpPr>
          <p:nvPr>
            <p:ph type="body" idx="1"/>
          </p:nvPr>
        </p:nvSpPr>
        <p:spPr>
          <a:xfrm>
            <a:off x="988358" y="2044700"/>
            <a:ext cx="7167284" cy="40814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4" name="Date Placeholder 3"/>
          <p:cNvSpPr>
            <a:spLocks noGrp="1"/>
          </p:cNvSpPr>
          <p:nvPr>
            <p:ph type="dt" sz="half" idx="2"/>
          </p:nvPr>
        </p:nvSpPr>
        <p:spPr>
          <a:xfrm>
            <a:off x="457200" y="6275294"/>
            <a:ext cx="1600200" cy="365125"/>
          </a:xfrm>
          <a:prstGeom prst="rect">
            <a:avLst/>
          </a:prstGeom>
        </p:spPr>
        <p:txBody>
          <a:bodyPr vert="horz" lIns="91440" tIns="45720" rIns="91440" bIns="45720" rtlCol="0" anchor="ctr"/>
          <a:lstStyle>
            <a:lvl1pPr algn="l">
              <a:defRPr sz="1100">
                <a:solidFill>
                  <a:schemeClr val="tx2"/>
                </a:solidFill>
              </a:defRPr>
            </a:lvl1pPr>
          </a:lstStyle>
          <a:p>
            <a:fld id="{F6E55FDC-2A6D-A24D-B955-6BF8AEDC3A06}" type="datetimeFigureOut">
              <a:rPr lang="fr-FR"/>
              <a:pPr/>
              <a:t>17/01/12</a:t>
            </a:fld>
            <a:endParaRPr lang="fr-FR" dirty="0"/>
          </a:p>
        </p:txBody>
      </p:sp>
      <p:sp>
        <p:nvSpPr>
          <p:cNvPr id="5" name="Footer Placeholder 4"/>
          <p:cNvSpPr>
            <a:spLocks noGrp="1"/>
          </p:cNvSpPr>
          <p:nvPr>
            <p:ph type="ftr" sz="quarter" idx="3"/>
          </p:nvPr>
        </p:nvSpPr>
        <p:spPr>
          <a:xfrm>
            <a:off x="2205318" y="6275294"/>
            <a:ext cx="5643282" cy="365125"/>
          </a:xfrm>
          <a:prstGeom prst="rect">
            <a:avLst/>
          </a:prstGeom>
        </p:spPr>
        <p:txBody>
          <a:bodyPr vert="horz" lIns="91440" tIns="45720" rIns="91440" bIns="45720" rtlCol="0" anchor="ctr"/>
          <a:lstStyle>
            <a:lvl1pPr algn="l">
              <a:defRPr sz="1100">
                <a:solidFill>
                  <a:schemeClr val="tx2"/>
                </a:solidFill>
              </a:defRPr>
            </a:lvl1pPr>
          </a:lstStyle>
          <a:p>
            <a:endParaRPr lang="fr-FR" dirty="0"/>
          </a:p>
        </p:txBody>
      </p:sp>
      <p:sp>
        <p:nvSpPr>
          <p:cNvPr id="6" name="Slide Number Placeholder 5"/>
          <p:cNvSpPr>
            <a:spLocks noGrp="1"/>
          </p:cNvSpPr>
          <p:nvPr>
            <p:ph type="sldNum" sz="quarter" idx="4"/>
          </p:nvPr>
        </p:nvSpPr>
        <p:spPr>
          <a:xfrm>
            <a:off x="8077200" y="6275294"/>
            <a:ext cx="609600" cy="365125"/>
          </a:xfrm>
          <a:prstGeom prst="rect">
            <a:avLst/>
          </a:prstGeom>
        </p:spPr>
        <p:txBody>
          <a:bodyPr vert="horz" lIns="91440" tIns="45720" rIns="91440" bIns="45720" rtlCol="0" anchor="ctr"/>
          <a:lstStyle>
            <a:lvl1pPr algn="r">
              <a:defRPr sz="1400">
                <a:solidFill>
                  <a:schemeClr val="tx2"/>
                </a:solidFill>
              </a:defRPr>
            </a:lvl1pPr>
          </a:lstStyle>
          <a:p>
            <a:fld id="{65DF074D-F697-0B4B-A20B-96CCC40E9980}" type="slidenum">
              <a:rPr/>
              <a:pPr/>
              <a:t>‹#›</a:t>
            </a:fld>
            <a:endParaRPr lang="fr-FR"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defTabSz="914400" rtl="0" eaLnBrk="1" latinLnBrk="0" hangingPunct="1">
        <a:spcBef>
          <a:spcPct val="0"/>
        </a:spcBef>
        <a:buNone/>
        <a:defRPr sz="4200" kern="1200">
          <a:solidFill>
            <a:schemeClr val="accent1"/>
          </a:solidFill>
          <a:latin typeface="+mj-lt"/>
          <a:ea typeface="+mj-ea"/>
          <a:cs typeface="+mj-cs"/>
        </a:defRPr>
      </a:lvl1pPr>
    </p:titleStyle>
    <p:bodyStyle>
      <a:lvl1pPr marL="342900" indent="-342900" algn="l" defTabSz="914400" rtl="0" eaLnBrk="1" latinLnBrk="0" hangingPunct="1">
        <a:spcBef>
          <a:spcPct val="20000"/>
        </a:spcBef>
        <a:buClr>
          <a:schemeClr val="bg2"/>
        </a:buClr>
        <a:buSzPct val="90000"/>
        <a:buFont typeface="Wingdings 2" pitchFamily="18" charset="2"/>
        <a:buChar char="Ü"/>
        <a:defRPr sz="2200" kern="1200">
          <a:solidFill>
            <a:schemeClr val="tx1"/>
          </a:solidFill>
          <a:latin typeface="+mn-lt"/>
          <a:ea typeface="+mn-ea"/>
          <a:cs typeface="+mn-cs"/>
        </a:defRPr>
      </a:lvl1pPr>
      <a:lvl2pPr marL="685800" indent="-336550" algn="l" defTabSz="914400" rtl="0" eaLnBrk="1" latinLnBrk="0" hangingPunct="1">
        <a:spcBef>
          <a:spcPct val="20000"/>
        </a:spcBef>
        <a:buClr>
          <a:schemeClr val="bg2">
            <a:lumMod val="60000"/>
            <a:lumOff val="40000"/>
          </a:schemeClr>
        </a:buClr>
        <a:buSzPct val="90000"/>
        <a:buFont typeface="Wingdings 2" pitchFamily="18" charset="2"/>
        <a:buChar char="Ü"/>
        <a:defRPr sz="2000" kern="1200">
          <a:solidFill>
            <a:schemeClr val="tx1"/>
          </a:solidFill>
          <a:latin typeface="+mn-lt"/>
          <a:ea typeface="+mn-ea"/>
          <a:cs typeface="+mn-cs"/>
        </a:defRPr>
      </a:lvl2pPr>
      <a:lvl3pPr marL="1035050" indent="-349250" algn="l" defTabSz="914400" rtl="0" eaLnBrk="1" latinLnBrk="0" hangingPunct="1">
        <a:spcBef>
          <a:spcPct val="20000"/>
        </a:spcBef>
        <a:buClr>
          <a:schemeClr val="bg2"/>
        </a:buClr>
        <a:buSzPct val="90000"/>
        <a:buFont typeface="Wingdings 2" pitchFamily="18" charset="2"/>
        <a:buChar char="Ü"/>
        <a:defRPr sz="1800" kern="1200">
          <a:solidFill>
            <a:schemeClr val="tx1"/>
          </a:solidFill>
          <a:latin typeface="+mn-lt"/>
          <a:ea typeface="+mn-ea"/>
          <a:cs typeface="+mn-cs"/>
        </a:defRPr>
      </a:lvl3pPr>
      <a:lvl4pPr marL="1371600" indent="-336550" algn="l" defTabSz="914400" rtl="0" eaLnBrk="1" latinLnBrk="0" hangingPunct="1">
        <a:spcBef>
          <a:spcPct val="20000"/>
        </a:spcBef>
        <a:buClr>
          <a:schemeClr val="bg2">
            <a:lumMod val="60000"/>
            <a:lumOff val="40000"/>
          </a:schemeClr>
        </a:buClr>
        <a:buSzPct val="90000"/>
        <a:buFont typeface="Wingdings 2" pitchFamily="18" charset="2"/>
        <a:buChar char="Ü"/>
        <a:defRPr sz="1800" kern="1200">
          <a:solidFill>
            <a:schemeClr val="tx1"/>
          </a:solidFill>
          <a:latin typeface="+mn-lt"/>
          <a:ea typeface="+mn-ea"/>
          <a:cs typeface="+mn-cs"/>
        </a:defRPr>
      </a:lvl4pPr>
      <a:lvl5pPr marL="1720850" indent="-349250" algn="l" defTabSz="914400" rtl="0" eaLnBrk="1" latinLnBrk="0" hangingPunct="1">
        <a:spcBef>
          <a:spcPct val="20000"/>
        </a:spcBef>
        <a:buClr>
          <a:schemeClr val="bg2"/>
        </a:buClr>
        <a:buSzPct val="90000"/>
        <a:buFont typeface="Wingdings 2" pitchFamily="18" charset="2"/>
        <a:buChar char="Ü"/>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3"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3"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4"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0.png"/></Relationships>
</file>

<file path=ppt/slides/_rels/slide13.xml.rels><?xml version="1.0" encoding="UTF-8" standalone="yes"?>
<Relationships xmlns="http://schemas.openxmlformats.org/package/2006/relationships"><Relationship Id="rId4" Type="http://schemas.openxmlformats.org/officeDocument/2006/relationships/image" Target="../media/image24.png"/><Relationship Id="rId1" Type="http://schemas.openxmlformats.org/officeDocument/2006/relationships/slideLayout" Target="../slideLayouts/slideLayout2.xml"/><Relationship Id="rId2" Type="http://schemas.openxmlformats.org/officeDocument/2006/relationships/image" Target="../media/image22.png"/><Relationship Id="rId3" Type="http://schemas.openxmlformats.org/officeDocument/2006/relationships/image" Target="../media/image23.png"/></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3" Type="http://schemas.openxmlformats.org/officeDocument/2006/relationships/image" Target="../media/image2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3" Type="http://schemas.openxmlformats.org/officeDocument/2006/relationships/image" Target="../media/image2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3" Type="http://schemas.openxmlformats.org/officeDocument/2006/relationships/image" Target="../media/image3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3"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3" Type="http://schemas.openxmlformats.org/officeDocument/2006/relationships/image" Target="../media/image3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4" Type="http://schemas.openxmlformats.org/officeDocument/2006/relationships/image" Target="../media/image35.pn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4.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3" Type="http://schemas.openxmlformats.org/officeDocument/2006/relationships/hyperlink" Target="http://youtu.be/Ki6rcXvUWP0"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4" Type="http://schemas.openxmlformats.org/officeDocument/2006/relationships/image" Target="../media/image37.png"/><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6.png"/><Relationship Id="rId5" Type="http://schemas.openxmlformats.org/officeDocument/2006/relationships/image" Target="../media/image38.png"/></Relationships>
</file>

<file path=ppt/slides/_rels/slide21.xml.rels><?xml version="1.0" encoding="UTF-8" standalone="yes"?>
<Relationships xmlns="http://schemas.openxmlformats.org/package/2006/relationships"><Relationship Id="rId4" Type="http://schemas.openxmlformats.org/officeDocument/2006/relationships/image" Target="../media/image40.png"/><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9.gif"/></Relationships>
</file>

<file path=ppt/slides/_rels/slide2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4" Type="http://schemas.openxmlformats.org/officeDocument/2006/relationships/image" Target="../media/image45.png"/><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4.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3" Type="http://schemas.openxmlformats.org/officeDocument/2006/relationships/image" Target="../media/image4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3"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6" Type="http://schemas.openxmlformats.org/officeDocument/2006/relationships/image" Target="../media/image50.png"/><Relationship Id="rId4" Type="http://schemas.openxmlformats.org/officeDocument/2006/relationships/image" Target="../media/image48.png"/><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7.png"/><Relationship Id="rId5" Type="http://schemas.openxmlformats.org/officeDocument/2006/relationships/image" Target="../media/image49.png"/></Relationships>
</file>

<file path=ppt/slides/_rels/slide31.xml.rels><?xml version="1.0" encoding="UTF-8" standalone="yes"?>
<Relationships xmlns="http://schemas.openxmlformats.org/package/2006/relationships"><Relationship Id="rId4" Type="http://schemas.openxmlformats.org/officeDocument/2006/relationships/image" Target="../media/image52.png"/><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1.png"/><Relationship Id="rId5" Type="http://schemas.openxmlformats.org/officeDocument/2006/relationships/image" Target="../media/image53.png"/></Relationships>
</file>

<file path=ppt/slides/_rels/slide32.xml.rels><?xml version="1.0" encoding="UTF-8" standalone="yes"?>
<Relationships xmlns="http://schemas.openxmlformats.org/package/2006/relationships"><Relationship Id="rId4" Type="http://schemas.openxmlformats.org/officeDocument/2006/relationships/image" Target="../media/image55.png"/><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54.png"/><Relationship Id="rId5" Type="http://schemas.openxmlformats.org/officeDocument/2006/relationships/image" Target="../media/image56.png"/></Relationships>
</file>

<file path=ppt/slides/_rels/slide33.xml.rels><?xml version="1.0" encoding="UTF-8" standalone="yes"?>
<Relationships xmlns="http://schemas.openxmlformats.org/package/2006/relationships"><Relationship Id="rId4" Type="http://schemas.openxmlformats.org/officeDocument/2006/relationships/image" Target="../media/image58.png"/><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57.png"/></Relationships>
</file>

<file path=ppt/slides/_rels/slide34.xml.rels><?xml version="1.0" encoding="UTF-8" standalone="yes"?>
<Relationships xmlns="http://schemas.openxmlformats.org/package/2006/relationships"><Relationship Id="rId6" Type="http://schemas.openxmlformats.org/officeDocument/2006/relationships/image" Target="../media/image62.png"/><Relationship Id="rId4" Type="http://schemas.openxmlformats.org/officeDocument/2006/relationships/image" Target="../media/image60.png"/><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59.png"/><Relationship Id="rId5" Type="http://schemas.openxmlformats.org/officeDocument/2006/relationships/image" Target="../media/image61.png"/></Relationships>
</file>

<file path=ppt/slides/_rels/slide35.xml.rels><?xml version="1.0" encoding="UTF-8" standalone="yes"?>
<Relationships xmlns="http://schemas.openxmlformats.org/package/2006/relationships"><Relationship Id="rId4" Type="http://schemas.openxmlformats.org/officeDocument/2006/relationships/image" Target="../media/image64.png"/><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63.png"/></Relationships>
</file>

<file path=ppt/slides/_rels/slide36.xml.rels><?xml version="1.0" encoding="UTF-8" standalone="yes"?>
<Relationships xmlns="http://schemas.openxmlformats.org/package/2006/relationships"><Relationship Id="rId4" Type="http://schemas.openxmlformats.org/officeDocument/2006/relationships/image" Target="../media/image64.png"/><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63.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4.xml"/><Relationship Id="rId3" Type="http://schemas.openxmlformats.org/officeDocument/2006/relationships/image" Target="../media/image6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5.xml"/><Relationship Id="rId3" Type="http://schemas.openxmlformats.org/officeDocument/2006/relationships/image" Target="../media/image6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4" Type="http://schemas.openxmlformats.org/officeDocument/2006/relationships/image" Target="../media/image69.png"/><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68.png"/></Relationships>
</file>

<file path=ppt/slides/_rels/slide41.xml.rels><?xml version="1.0" encoding="UTF-8" standalone="yes"?>
<Relationships xmlns="http://schemas.openxmlformats.org/package/2006/relationships"><Relationship Id="rId4" Type="http://schemas.openxmlformats.org/officeDocument/2006/relationships/image" Target="../media/image71.png"/><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70.png"/><Relationship Id="rId5" Type="http://schemas.openxmlformats.org/officeDocument/2006/relationships/image" Target="../media/image72.png"/></Relationships>
</file>

<file path=ppt/slides/_rels/slide42.xml.rels><?xml version="1.0" encoding="UTF-8" standalone="yes"?>
<Relationships xmlns="http://schemas.openxmlformats.org/package/2006/relationships"><Relationship Id="rId4" Type="http://schemas.openxmlformats.org/officeDocument/2006/relationships/image" Target="../media/image74.png"/><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73.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9.xml"/><Relationship Id="rId3" Type="http://schemas.openxmlformats.org/officeDocument/2006/relationships/image" Target="../media/image7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0.xml"/><Relationship Id="rId3" Type="http://schemas.openxmlformats.org/officeDocument/2006/relationships/image" Target="../media/image7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1.xml"/><Relationship Id="rId3" Type="http://schemas.openxmlformats.org/officeDocument/2006/relationships/image" Target="../media/image7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2.xml"/><Relationship Id="rId3" Type="http://schemas.openxmlformats.org/officeDocument/2006/relationships/image" Target="../media/image7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4" Type="http://schemas.openxmlformats.org/officeDocument/2006/relationships/image" Target="../media/image81.png"/><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80.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4.xml"/><Relationship Id="rId3" Type="http://schemas.openxmlformats.org/officeDocument/2006/relationships/image" Target="../media/image8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5.xml"/><Relationship Id="rId3" Type="http://schemas.openxmlformats.org/officeDocument/2006/relationships/image" Target="../media/image8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4" Type="http://schemas.openxmlformats.org/officeDocument/2006/relationships/image" Target="../media/image85.png"/><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84.png"/><Relationship Id="rId5" Type="http://schemas.openxmlformats.org/officeDocument/2006/relationships/image" Target="../media/image86.png"/></Relationships>
</file>

<file path=ppt/slides/_rels/slide52.xml.rels><?xml version="1.0" encoding="UTF-8" standalone="yes"?>
<Relationships xmlns="http://schemas.openxmlformats.org/package/2006/relationships"><Relationship Id="rId4" Type="http://schemas.openxmlformats.org/officeDocument/2006/relationships/image" Target="../media/image88.png"/><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87.png"/><Relationship Id="rId5" Type="http://schemas.openxmlformats.org/officeDocument/2006/relationships/image" Target="../media/image89.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8.xml"/><Relationship Id="rId3" Type="http://schemas.openxmlformats.org/officeDocument/2006/relationships/image" Target="../media/image9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9.xml"/><Relationship Id="rId3" Type="http://schemas.openxmlformats.org/officeDocument/2006/relationships/image" Target="../media/image9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0.xml"/><Relationship Id="rId3" Type="http://schemas.openxmlformats.org/officeDocument/2006/relationships/image" Target="../media/image9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1.xml"/><Relationship Id="rId3" Type="http://schemas.openxmlformats.org/officeDocument/2006/relationships/image" Target="../media/image9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2.xml"/><Relationship Id="rId3" Type="http://schemas.openxmlformats.org/officeDocument/2006/relationships/image" Target="../media/image9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3.xml"/><Relationship Id="rId3" Type="http://schemas.openxmlformats.org/officeDocument/2006/relationships/image" Target="../media/image9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3" Type="http://schemas.openxmlformats.org/officeDocument/2006/relationships/image" Target="../media/image1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4.xml"/><Relationship Id="rId3" Type="http://schemas.openxmlformats.org/officeDocument/2006/relationships/image" Target="../media/image9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5.xml"/><Relationship Id="rId3" Type="http://schemas.openxmlformats.org/officeDocument/2006/relationships/image" Target="../media/image9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4" Type="http://schemas.openxmlformats.org/officeDocument/2006/relationships/image" Target="../media/image99.png"/><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98.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7.xml"/><Relationship Id="rId3" Type="http://schemas.openxmlformats.org/officeDocument/2006/relationships/image" Target="../media/image100.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8.xml"/><Relationship Id="rId3" Type="http://schemas.openxmlformats.org/officeDocument/2006/relationships/image" Target="../media/image10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9.xml"/><Relationship Id="rId3" Type="http://schemas.openxmlformats.org/officeDocument/2006/relationships/image" Target="../media/image10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0.xml"/><Relationship Id="rId3" Type="http://schemas.openxmlformats.org/officeDocument/2006/relationships/image" Target="../media/image10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1.xml"/><Relationship Id="rId3" Type="http://schemas.openxmlformats.org/officeDocument/2006/relationships/image" Target="../media/image104.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2.xml"/><Relationship Id="rId3" Type="http://schemas.openxmlformats.org/officeDocument/2006/relationships/image" Target="../media/image105.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3.xml"/><Relationship Id="rId3" Type="http://schemas.openxmlformats.org/officeDocument/2006/relationships/image" Target="../media/image10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3" Type="http://schemas.openxmlformats.org/officeDocument/2006/relationships/image" Target="../media/image1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4.xml"/><Relationship Id="rId3" Type="http://schemas.openxmlformats.org/officeDocument/2006/relationships/image" Target="../media/image107.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5.xml"/><Relationship Id="rId3" Type="http://schemas.openxmlformats.org/officeDocument/2006/relationships/image" Target="../media/image108.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6.xml"/><Relationship Id="rId3" Type="http://schemas.openxmlformats.org/officeDocument/2006/relationships/image" Target="../media/image109.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7.xml"/><Relationship Id="rId3" Type="http://schemas.openxmlformats.org/officeDocument/2006/relationships/image" Target="../media/image11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8.xml"/><Relationship Id="rId3" Type="http://schemas.openxmlformats.org/officeDocument/2006/relationships/image" Target="../media/image111.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9.xml"/><Relationship Id="rId3" Type="http://schemas.openxmlformats.org/officeDocument/2006/relationships/image" Target="../media/image112.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0.xml"/><Relationship Id="rId3" Type="http://schemas.openxmlformats.org/officeDocument/2006/relationships/image" Target="../media/image113.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1.xml"/><Relationship Id="rId3" Type="http://schemas.openxmlformats.org/officeDocument/2006/relationships/image" Target="../media/image115.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2.xml"/><Relationship Id="rId3" Type="http://schemas.openxmlformats.org/officeDocument/2006/relationships/image" Target="../media/image1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3" Type="http://schemas.openxmlformats.org/officeDocument/2006/relationships/image" Target="../media/image15.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53.xml"/><Relationship Id="rId3" Type="http://schemas.openxmlformats.org/officeDocument/2006/relationships/image" Target="../media/image117.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4.xml"/><Relationship Id="rId3" Type="http://schemas.openxmlformats.org/officeDocument/2006/relationships/image" Target="../media/image118.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5.xml"/><Relationship Id="rId3" Type="http://schemas.openxmlformats.org/officeDocument/2006/relationships/image" Target="../media/image119.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56.xml"/><Relationship Id="rId3" Type="http://schemas.openxmlformats.org/officeDocument/2006/relationships/hyperlink" Target="http://vimeo.com/18499580" TargetMode="Externa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4" Type="http://schemas.openxmlformats.org/officeDocument/2006/relationships/hyperlink" Target="http://typewar.com/" TargetMode="External"/><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hyperlink" Target="http://www.abc-typographie.fr/Quizz/" TargetMode="External"/><Relationship Id="rId5" Type="http://schemas.openxmlformats.org/officeDocument/2006/relationships/hyperlink" Target="http://www.quizz.biz/quizz-184446.html"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Rectangle 8"/>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5" name="Titre 11"/>
          <p:cNvSpPr>
            <a:spLocks noGrp="1"/>
          </p:cNvSpPr>
          <p:nvPr>
            <p:ph type="ctrTitle"/>
          </p:nvPr>
        </p:nvSpPr>
        <p:spPr>
          <a:xfrm>
            <a:off x="532214" y="1661727"/>
            <a:ext cx="8147304" cy="1344168"/>
          </a:xfrm>
        </p:spPr>
        <p:txBody>
          <a:bodyPr/>
          <a:lstStyle/>
          <a:p>
            <a:r>
              <a:rPr lang="fr-FR" sz="8800" dirty="0">
                <a:solidFill>
                  <a:srgbClr val="FF5D0A"/>
                </a:solidFill>
              </a:rPr>
              <a:t>TYPO</a:t>
            </a:r>
            <a:r>
              <a:rPr lang="fr-FR" sz="8800" dirty="0">
                <a:latin typeface="Big Caslon"/>
                <a:cs typeface="Big Caslon"/>
              </a:rPr>
              <a:t>GRAPHIE</a:t>
            </a:r>
          </a:p>
        </p:txBody>
      </p:sp>
      <p:sp>
        <p:nvSpPr>
          <p:cNvPr id="7" name="Sous-titre 12"/>
          <p:cNvSpPr txBox="1">
            <a:spLocks/>
          </p:cNvSpPr>
          <p:nvPr/>
        </p:nvSpPr>
        <p:spPr>
          <a:xfrm>
            <a:off x="498348" y="3481691"/>
            <a:ext cx="8147304" cy="667512"/>
          </a:xfrm>
          <a:prstGeom prst="rect">
            <a:avLst/>
          </a:prstGeom>
        </p:spPr>
        <p:txBody>
          <a:bodyPr vert="horz" lIns="91440" tIns="45720" rIns="91440" bIns="45720" rtlCol="0" anchor="b" anchorCtr="0">
            <a:noAutofit/>
          </a:bodyPr>
          <a:lstStyle/>
          <a:p>
            <a:pPr marL="0" marR="0" lvl="0" indent="0" algn="l" defTabSz="914400" rtl="0" eaLnBrk="1" fontAlgn="auto" latinLnBrk="0" hangingPunct="1">
              <a:lnSpc>
                <a:spcPct val="100000"/>
              </a:lnSpc>
              <a:spcBef>
                <a:spcPct val="20000"/>
              </a:spcBef>
              <a:spcAft>
                <a:spcPts val="0"/>
              </a:spcAft>
              <a:buClr>
                <a:schemeClr val="bg2"/>
              </a:buClr>
              <a:buSzPct val="90000"/>
              <a:buFont typeface="Wingdings 2" pitchFamily="18" charset="2"/>
              <a:buNone/>
              <a:tabLst/>
              <a:defRPr/>
            </a:pPr>
            <a:r>
              <a:rPr kumimoji="0" lang="fr-FR" sz="6000" b="0" i="0" u="none" strike="noStrike" kern="1200" cap="none" spc="0" normalizeH="0" baseline="0" noProof="0" dirty="0">
                <a:ln>
                  <a:noFill/>
                </a:ln>
                <a:effectLst/>
                <a:uLnTx/>
                <a:uFillTx/>
                <a:latin typeface="New Century Schlbk"/>
                <a:ea typeface="+mn-ea"/>
                <a:cs typeface="New Century Schlbk"/>
              </a:rPr>
              <a:t>II – La lettre</a:t>
            </a:r>
          </a:p>
        </p:txBody>
      </p:sp>
      <p:pic>
        <p:nvPicPr>
          <p:cNvPr id="8" name="Image 7"/>
          <p:cNvPicPr>
            <a:picLocks noChangeAspect="1"/>
          </p:cNvPicPr>
          <p:nvPr/>
        </p:nvPicPr>
        <p:blipFill>
          <a:blip r:embed="rId2"/>
          <a:stretch>
            <a:fillRect/>
          </a:stretch>
        </p:blipFill>
        <p:spPr>
          <a:xfrm>
            <a:off x="5907359" y="3175020"/>
            <a:ext cx="2738293" cy="2671233"/>
          </a:xfrm>
          <a:prstGeom prst="rect">
            <a:avLst/>
          </a:prstGeom>
        </p:spPr>
      </p:pic>
      <p:sp>
        <p:nvSpPr>
          <p:cNvPr id="11" name="Sous-titre 2"/>
          <p:cNvSpPr>
            <a:spLocks noGrp="1"/>
          </p:cNvSpPr>
          <p:nvPr>
            <p:ph type="subTitle" idx="1"/>
          </p:nvPr>
        </p:nvSpPr>
        <p:spPr>
          <a:xfrm>
            <a:off x="3176931" y="5672669"/>
            <a:ext cx="4005211" cy="501952"/>
          </a:xfrm>
          <a:ln>
            <a:noFill/>
          </a:ln>
        </p:spPr>
        <p:txBody>
          <a:bodyPr>
            <a:noAutofit/>
          </a:bodyPr>
          <a:lstStyle/>
          <a:p>
            <a:r>
              <a:rPr lang="fr-FR" sz="2200">
                <a:ln>
                  <a:noFill/>
                </a:ln>
                <a:solidFill>
                  <a:schemeClr val="bg1"/>
                </a:solidFill>
              </a:rPr>
              <a:t>Nathalie Le Bel Jehenne</a:t>
            </a:r>
          </a:p>
        </p:txBody>
      </p:sp>
      <p:pic>
        <p:nvPicPr>
          <p:cNvPr id="12" name="Image 11"/>
          <p:cNvPicPr>
            <a:picLocks noChangeAspect="1"/>
          </p:cNvPicPr>
          <p:nvPr/>
        </p:nvPicPr>
        <p:blipFill>
          <a:blip r:embed="rId3">
            <a:lum bright="100000" contrast="100000"/>
          </a:blip>
          <a:stretch>
            <a:fillRect/>
          </a:stretch>
        </p:blipFill>
        <p:spPr>
          <a:xfrm>
            <a:off x="356689" y="5037669"/>
            <a:ext cx="2540000" cy="1270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r>
              <a:rPr lang="fr-FR" b="1" dirty="0"/>
              <a:t>Ligne de pied</a:t>
            </a:r>
            <a:r>
              <a:rPr lang="fr-FR" dirty="0"/>
              <a:t> </a:t>
            </a:r>
            <a:br>
              <a:rPr lang="fr-FR" dirty="0"/>
            </a:br>
            <a:r>
              <a:rPr lang="fr-FR" dirty="0"/>
              <a:t>Ligne imaginaire sur laquelle s’alignent les caractères</a:t>
            </a:r>
          </a:p>
          <a:p>
            <a:r>
              <a:rPr lang="fr-FR" b="1" dirty="0"/>
              <a:t>Hauteur d’x</a:t>
            </a:r>
            <a:r>
              <a:rPr lang="fr-FR" dirty="0"/>
              <a:t> </a:t>
            </a:r>
            <a:br>
              <a:rPr lang="fr-FR" dirty="0"/>
            </a:br>
            <a:r>
              <a:rPr lang="fr-FR" dirty="0"/>
              <a:t>Hauteur du caractère bas de casse, à l’exclusion des jambages inférieurs et supérieurs</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Anatomie de la lettre</a:t>
            </a:r>
          </a:p>
        </p:txBody>
      </p:sp>
      <p:pic>
        <p:nvPicPr>
          <p:cNvPr id="5" name="Image 4"/>
          <p:cNvPicPr>
            <a:picLocks noChangeAspect="1"/>
          </p:cNvPicPr>
          <p:nvPr/>
        </p:nvPicPr>
        <p:blipFill>
          <a:blip r:embed="rId2"/>
          <a:stretch>
            <a:fillRect/>
          </a:stretch>
        </p:blipFill>
        <p:spPr>
          <a:xfrm>
            <a:off x="6074833" y="2044700"/>
            <a:ext cx="1905000" cy="1155700"/>
          </a:xfrm>
          <a:prstGeom prst="rect">
            <a:avLst/>
          </a:prstGeom>
        </p:spPr>
      </p:pic>
      <p:pic>
        <p:nvPicPr>
          <p:cNvPr id="6" name="Image 5"/>
          <p:cNvPicPr>
            <a:picLocks noChangeAspect="1"/>
          </p:cNvPicPr>
          <p:nvPr/>
        </p:nvPicPr>
        <p:blipFill>
          <a:blip r:embed="rId3"/>
          <a:stretch>
            <a:fillRect/>
          </a:stretch>
        </p:blipFill>
        <p:spPr>
          <a:xfrm>
            <a:off x="6074833" y="3886200"/>
            <a:ext cx="1905000" cy="914400"/>
          </a:xfrm>
          <a:prstGeom prst="rect">
            <a:avLst/>
          </a:prstGeom>
        </p:spPr>
      </p:pic>
      <p:sp>
        <p:nvSpPr>
          <p:cNvPr id="7"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8"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10</a:t>
            </a:fld>
            <a:endParaRPr lang="fr-FR" b="1" dirty="0">
              <a:latin typeface="Century Gothic"/>
              <a:cs typeface="Century Gothic"/>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r>
              <a:rPr lang="fr-FR" b="1" dirty="0">
                <a:solidFill>
                  <a:srgbClr val="FFAF03"/>
                </a:solidFill>
              </a:rPr>
              <a:t>Hauteur de capitale</a:t>
            </a:r>
            <a:r>
              <a:rPr lang="fr-FR" dirty="0"/>
              <a:t> </a:t>
            </a:r>
            <a:br>
              <a:rPr lang="fr-FR" dirty="0"/>
            </a:br>
            <a:r>
              <a:rPr lang="fr-FR" b="1" dirty="0"/>
              <a:t>Hauteur de la capitale </a:t>
            </a:r>
            <a:r>
              <a:rPr lang="fr-FR" dirty="0"/>
              <a:t>comprise entre la ligne de pied et l’extrémité supérieure du caractère</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Anatomie de la lettre</a:t>
            </a:r>
          </a:p>
        </p:txBody>
      </p:sp>
      <p:pic>
        <p:nvPicPr>
          <p:cNvPr id="5" name="Image 4"/>
          <p:cNvPicPr>
            <a:picLocks noChangeAspect="1"/>
          </p:cNvPicPr>
          <p:nvPr/>
        </p:nvPicPr>
        <p:blipFill>
          <a:blip r:embed="rId2"/>
          <a:stretch>
            <a:fillRect/>
          </a:stretch>
        </p:blipFill>
        <p:spPr>
          <a:xfrm>
            <a:off x="6318250" y="2603500"/>
            <a:ext cx="1905000" cy="825500"/>
          </a:xfrm>
          <a:prstGeom prst="rect">
            <a:avLst/>
          </a:prstGeom>
        </p:spPr>
      </p:pic>
      <p:sp>
        <p:nvSpPr>
          <p:cNvPr id="7"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8"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11</a:t>
            </a:fld>
            <a:endParaRPr lang="fr-FR" b="1" dirty="0">
              <a:latin typeface="Century Gothic"/>
              <a:cs typeface="Century Gothic"/>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441120"/>
          </a:xfrm>
        </p:spPr>
        <p:txBody>
          <a:bodyPr>
            <a:normAutofit lnSpcReduction="10000"/>
          </a:bodyPr>
          <a:lstStyle/>
          <a:p>
            <a:pPr>
              <a:spcAft>
                <a:spcPts val="600"/>
              </a:spcAft>
            </a:pPr>
            <a:r>
              <a:rPr lang="fr-FR" b="1" dirty="0">
                <a:solidFill>
                  <a:srgbClr val="FFAF03"/>
                </a:solidFill>
              </a:rPr>
              <a:t>Le corps</a:t>
            </a:r>
            <a:r>
              <a:rPr lang="fr-FR" dirty="0"/>
              <a:t> est taille d’un caractère mesurée en </a:t>
            </a:r>
            <a:r>
              <a:rPr lang="fr-FR" b="1" dirty="0"/>
              <a:t>points typographiques </a:t>
            </a:r>
            <a:r>
              <a:rPr lang="fr-FR" dirty="0"/>
              <a:t>: </a:t>
            </a:r>
          </a:p>
          <a:p>
            <a:pPr marL="369888" lvl="1" indent="0">
              <a:spcAft>
                <a:spcPts val="600"/>
              </a:spcAft>
              <a:buNone/>
            </a:pPr>
            <a:r>
              <a:rPr lang="fr-FR" dirty="0"/>
              <a:t>En Europe on utilise le </a:t>
            </a:r>
            <a:r>
              <a:rPr lang="fr-FR" b="1" dirty="0"/>
              <a:t>point Didot</a:t>
            </a:r>
            <a:r>
              <a:rPr lang="fr-FR" dirty="0"/>
              <a:t> égal à 0,3759 mm</a:t>
            </a:r>
          </a:p>
          <a:p>
            <a:pPr marL="363538" lvl="1" indent="-14288">
              <a:spcAft>
                <a:spcPts val="600"/>
              </a:spcAft>
              <a:buNone/>
            </a:pPr>
            <a:r>
              <a:rPr lang="fr-FR" dirty="0"/>
              <a:t>	Dans les pays anglo-saxon on utilise le point </a:t>
            </a:r>
            <a:r>
              <a:rPr lang="fr-FR" b="1" dirty="0"/>
              <a:t>pica </a:t>
            </a:r>
            <a:r>
              <a:rPr lang="fr-FR" dirty="0"/>
              <a:t>qui mesure 0,351 mm</a:t>
            </a:r>
          </a:p>
          <a:p>
            <a:pPr marL="363538" lvl="1" indent="-14288">
              <a:spcAft>
                <a:spcPts val="600"/>
              </a:spcAft>
              <a:buNone/>
            </a:pPr>
            <a:r>
              <a:rPr lang="fr-FR" b="1" dirty="0"/>
              <a:t>12 points </a:t>
            </a:r>
            <a:r>
              <a:rPr lang="fr-FR" dirty="0"/>
              <a:t>Didot = 1 point </a:t>
            </a:r>
            <a:r>
              <a:rPr lang="fr-FR" b="1" dirty="0"/>
              <a:t>Cicéro</a:t>
            </a:r>
          </a:p>
          <a:p>
            <a:pPr marL="363538" lvl="1" indent="-14288">
              <a:spcAft>
                <a:spcPts val="600"/>
              </a:spcAft>
              <a:buNone/>
            </a:pPr>
            <a:r>
              <a:rPr lang="fr-FR" b="1" dirty="0"/>
              <a:t>	En informatique </a:t>
            </a:r>
            <a:r>
              <a:rPr lang="fr-FR" dirty="0"/>
              <a:t>le corps se mesure parfois en pixels ou millimètres</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Anatomie de la lettre</a:t>
            </a:r>
          </a:p>
        </p:txBody>
      </p:sp>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12</a:t>
            </a:fld>
            <a:endParaRPr lang="fr-FR" b="1" dirty="0">
              <a:latin typeface="Century Gothic"/>
              <a:cs typeface="Century Gothic"/>
            </a:endParaRPr>
          </a:p>
        </p:txBody>
      </p:sp>
      <p:pic>
        <p:nvPicPr>
          <p:cNvPr id="9" name="Image 8"/>
          <p:cNvPicPr>
            <a:picLocks noChangeAspect="1"/>
          </p:cNvPicPr>
          <p:nvPr/>
        </p:nvPicPr>
        <p:blipFill>
          <a:blip r:embed="rId3"/>
          <a:stretch>
            <a:fillRect/>
          </a:stretch>
        </p:blipFill>
        <p:spPr>
          <a:xfrm>
            <a:off x="6318250" y="2044700"/>
            <a:ext cx="1549400" cy="1143000"/>
          </a:xfrm>
          <a:prstGeom prst="rect">
            <a:avLst/>
          </a:prstGeom>
        </p:spPr>
      </p:pic>
      <p:pic>
        <p:nvPicPr>
          <p:cNvPr id="10" name="Image 9"/>
          <p:cNvPicPr>
            <a:picLocks noChangeAspect="1"/>
          </p:cNvPicPr>
          <p:nvPr/>
        </p:nvPicPr>
        <p:blipFill>
          <a:blip r:embed="rId4"/>
          <a:srcRect r="50965"/>
          <a:stretch>
            <a:fillRect/>
          </a:stretch>
        </p:blipFill>
        <p:spPr>
          <a:xfrm>
            <a:off x="5462668" y="3740451"/>
            <a:ext cx="3601952" cy="2433253"/>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pPr>
              <a:spcAft>
                <a:spcPts val="1200"/>
              </a:spcAft>
            </a:pPr>
            <a:r>
              <a:rPr lang="fr-FR" b="1" dirty="0">
                <a:solidFill>
                  <a:srgbClr val="FFAF03"/>
                </a:solidFill>
              </a:rPr>
              <a:t>Fût</a:t>
            </a:r>
            <a:r>
              <a:rPr lang="fr-FR" dirty="0">
                <a:solidFill>
                  <a:srgbClr val="FFAF03"/>
                </a:solidFill>
              </a:rPr>
              <a:t> </a:t>
            </a:r>
            <a:r>
              <a:rPr lang="fr-FR" dirty="0"/>
              <a:t/>
            </a:r>
            <a:br>
              <a:rPr lang="fr-FR" dirty="0"/>
            </a:br>
            <a:r>
              <a:rPr lang="fr-FR" dirty="0"/>
              <a:t>Partie verticale d’un caractère</a:t>
            </a:r>
          </a:p>
          <a:p>
            <a:pPr>
              <a:spcAft>
                <a:spcPts val="1200"/>
              </a:spcAft>
            </a:pPr>
            <a:r>
              <a:rPr lang="fr-FR" b="1" dirty="0">
                <a:solidFill>
                  <a:srgbClr val="FFAF03"/>
                </a:solidFill>
              </a:rPr>
              <a:t>Traverse</a:t>
            </a:r>
            <a:r>
              <a:rPr lang="fr-FR" dirty="0">
                <a:solidFill>
                  <a:srgbClr val="FFAF03"/>
                </a:solidFill>
              </a:rPr>
              <a:t> </a:t>
            </a:r>
            <a:r>
              <a:rPr lang="fr-FR" dirty="0"/>
              <a:t/>
            </a:r>
            <a:br>
              <a:rPr lang="fr-FR" dirty="0"/>
            </a:br>
            <a:r>
              <a:rPr lang="fr-FR" dirty="0"/>
              <a:t>Partie horizontale d’un caractère</a:t>
            </a:r>
          </a:p>
          <a:p>
            <a:pPr>
              <a:spcAft>
                <a:spcPts val="1200"/>
              </a:spcAft>
            </a:pPr>
            <a:r>
              <a:rPr lang="fr-FR" b="1" dirty="0">
                <a:solidFill>
                  <a:srgbClr val="FFAF03"/>
                </a:solidFill>
              </a:rPr>
              <a:t>Diagonale</a:t>
            </a:r>
            <a:r>
              <a:rPr lang="fr-FR" dirty="0">
                <a:solidFill>
                  <a:srgbClr val="FFAF03"/>
                </a:solidFill>
              </a:rPr>
              <a:t> </a:t>
            </a:r>
            <a:r>
              <a:rPr lang="fr-FR" dirty="0"/>
              <a:t/>
            </a:r>
            <a:br>
              <a:rPr lang="fr-FR" dirty="0"/>
            </a:br>
            <a:r>
              <a:rPr lang="fr-FR" dirty="0"/>
              <a:t>Partie inclinée d’un caractère</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Anatomie de la lettre</a:t>
            </a:r>
          </a:p>
        </p:txBody>
      </p:sp>
      <p:pic>
        <p:nvPicPr>
          <p:cNvPr id="5" name="Image 4"/>
          <p:cNvPicPr>
            <a:picLocks noChangeAspect="1"/>
          </p:cNvPicPr>
          <p:nvPr/>
        </p:nvPicPr>
        <p:blipFill>
          <a:blip r:embed="rId2"/>
          <a:stretch>
            <a:fillRect/>
          </a:stretch>
        </p:blipFill>
        <p:spPr>
          <a:xfrm>
            <a:off x="6644728" y="2019300"/>
            <a:ext cx="1460500" cy="939800"/>
          </a:xfrm>
          <a:prstGeom prst="rect">
            <a:avLst/>
          </a:prstGeom>
        </p:spPr>
      </p:pic>
      <p:pic>
        <p:nvPicPr>
          <p:cNvPr id="6" name="Image 5"/>
          <p:cNvPicPr>
            <a:picLocks noChangeAspect="1"/>
          </p:cNvPicPr>
          <p:nvPr/>
        </p:nvPicPr>
        <p:blipFill>
          <a:blip r:embed="rId3"/>
          <a:stretch>
            <a:fillRect/>
          </a:stretch>
        </p:blipFill>
        <p:spPr>
          <a:xfrm>
            <a:off x="6428828" y="3603621"/>
            <a:ext cx="1676400" cy="863600"/>
          </a:xfrm>
          <a:prstGeom prst="rect">
            <a:avLst/>
          </a:prstGeom>
        </p:spPr>
      </p:pic>
      <p:pic>
        <p:nvPicPr>
          <p:cNvPr id="7" name="Image 6"/>
          <p:cNvPicPr>
            <a:picLocks noChangeAspect="1"/>
          </p:cNvPicPr>
          <p:nvPr/>
        </p:nvPicPr>
        <p:blipFill>
          <a:blip r:embed="rId4"/>
          <a:stretch>
            <a:fillRect/>
          </a:stretch>
        </p:blipFill>
        <p:spPr>
          <a:xfrm>
            <a:off x="6644728" y="4965793"/>
            <a:ext cx="1485900" cy="863600"/>
          </a:xfrm>
          <a:prstGeom prst="rect">
            <a:avLst/>
          </a:prstGeom>
        </p:spPr>
      </p:pic>
      <p:sp>
        <p:nvSpPr>
          <p:cNvPr id="8" name="Footer Placeholder 4"/>
          <p:cNvSpPr>
            <a:spLocks noGrp="1"/>
          </p:cNvSpPr>
          <p:nvPr>
            <p:ph type="ftr" sz="quarter" idx="4294967295"/>
          </p:nvPr>
        </p:nvSpPr>
        <p:spPr>
          <a:xfrm>
            <a:off x="137969" y="6615655"/>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74199"/>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13</a:t>
            </a:fld>
            <a:endParaRPr lang="fr-FR" b="1" dirty="0">
              <a:latin typeface="Century Gothic"/>
              <a:cs typeface="Century Gothic"/>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r>
              <a:rPr lang="fr-FR" b="1" dirty="0">
                <a:solidFill>
                  <a:srgbClr val="FFAF03"/>
                </a:solidFill>
              </a:rPr>
              <a:t>Panse</a:t>
            </a:r>
            <a:r>
              <a:rPr lang="fr-FR" dirty="0">
                <a:solidFill>
                  <a:srgbClr val="FFAF03"/>
                </a:solidFill>
              </a:rPr>
              <a:t> </a:t>
            </a:r>
            <a:r>
              <a:rPr lang="fr-FR" dirty="0"/>
              <a:t/>
            </a:r>
            <a:br>
              <a:rPr lang="fr-FR" dirty="0"/>
            </a:br>
            <a:r>
              <a:rPr lang="fr-FR" dirty="0"/>
              <a:t>Trait ovale qui renferme le </a:t>
            </a:r>
            <a:r>
              <a:rPr lang="fr-FR" b="1" dirty="0"/>
              <a:t>contrepoinçon</a:t>
            </a:r>
            <a:r>
              <a:rPr lang="fr-FR" dirty="0"/>
              <a:t> (espace blanc également appelé contreforme)</a:t>
            </a:r>
          </a:p>
          <a:p>
            <a:endParaRPr lang="fr-FR" dirty="0"/>
          </a:p>
          <a:p>
            <a:r>
              <a:rPr lang="fr-FR" b="1" dirty="0">
                <a:solidFill>
                  <a:srgbClr val="FFAF03"/>
                </a:solidFill>
              </a:rPr>
              <a:t>Boucle</a:t>
            </a:r>
            <a:r>
              <a:rPr lang="fr-FR" dirty="0">
                <a:solidFill>
                  <a:srgbClr val="FFAF03"/>
                </a:solidFill>
              </a:rPr>
              <a:t> </a:t>
            </a:r>
            <a:r>
              <a:rPr lang="fr-FR" dirty="0"/>
              <a:t/>
            </a:r>
            <a:br>
              <a:rPr lang="fr-FR" dirty="0"/>
            </a:br>
            <a:r>
              <a:rPr lang="fr-FR" dirty="0"/>
              <a:t>Partie du ‘g’ qui descend sous la ligne de pied</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Anatomie de la lettre</a:t>
            </a:r>
          </a:p>
        </p:txBody>
      </p:sp>
      <p:pic>
        <p:nvPicPr>
          <p:cNvPr id="5" name="Image 4"/>
          <p:cNvPicPr>
            <a:picLocks noChangeAspect="1"/>
          </p:cNvPicPr>
          <p:nvPr/>
        </p:nvPicPr>
        <p:blipFill>
          <a:blip r:embed="rId2"/>
          <a:stretch>
            <a:fillRect/>
          </a:stretch>
        </p:blipFill>
        <p:spPr>
          <a:xfrm>
            <a:off x="6430087" y="2324100"/>
            <a:ext cx="1866900" cy="1104900"/>
          </a:xfrm>
          <a:prstGeom prst="rect">
            <a:avLst/>
          </a:prstGeom>
        </p:spPr>
      </p:pic>
      <p:pic>
        <p:nvPicPr>
          <p:cNvPr id="6" name="Image 5"/>
          <p:cNvPicPr>
            <a:picLocks noChangeAspect="1"/>
          </p:cNvPicPr>
          <p:nvPr/>
        </p:nvPicPr>
        <p:blipFill>
          <a:blip r:embed="rId3"/>
          <a:stretch>
            <a:fillRect/>
          </a:stretch>
        </p:blipFill>
        <p:spPr>
          <a:xfrm>
            <a:off x="7081809" y="4632804"/>
            <a:ext cx="698500" cy="901700"/>
          </a:xfrm>
          <a:prstGeom prst="rect">
            <a:avLst/>
          </a:prstGeom>
        </p:spPr>
      </p:pic>
      <p:sp>
        <p:nvSpPr>
          <p:cNvPr id="7"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8"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14</a:t>
            </a:fld>
            <a:endParaRPr lang="fr-FR" b="1" dirty="0">
              <a:latin typeface="Century Gothic"/>
              <a:cs typeface="Century Gothic"/>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r>
              <a:rPr lang="fr-FR" b="1" dirty="0">
                <a:solidFill>
                  <a:srgbClr val="FFAF03"/>
                </a:solidFill>
              </a:rPr>
              <a:t>Jambage supérieur</a:t>
            </a:r>
            <a:r>
              <a:rPr lang="fr-FR" dirty="0">
                <a:solidFill>
                  <a:srgbClr val="FFAF03"/>
                </a:solidFill>
              </a:rPr>
              <a:t> </a:t>
            </a:r>
            <a:r>
              <a:rPr lang="fr-FR" dirty="0"/>
              <a:t/>
            </a:r>
            <a:br>
              <a:rPr lang="fr-FR" dirty="0"/>
            </a:br>
            <a:r>
              <a:rPr lang="fr-FR" dirty="0"/>
              <a:t>Partie supérieure d’une lettre bas de casse qui s’élève au-dessus de l’œil</a:t>
            </a:r>
          </a:p>
          <a:p>
            <a:endParaRPr lang="fr-FR" dirty="0"/>
          </a:p>
          <a:p>
            <a:r>
              <a:rPr lang="fr-FR" b="1" dirty="0">
                <a:solidFill>
                  <a:srgbClr val="FFAF03"/>
                </a:solidFill>
              </a:rPr>
              <a:t>Jambage inférieur</a:t>
            </a:r>
            <a:r>
              <a:rPr lang="fr-FR" dirty="0">
                <a:solidFill>
                  <a:srgbClr val="FFAF03"/>
                </a:solidFill>
              </a:rPr>
              <a:t> </a:t>
            </a:r>
            <a:br>
              <a:rPr lang="fr-FR" dirty="0">
                <a:solidFill>
                  <a:srgbClr val="FFAF03"/>
                </a:solidFill>
              </a:rPr>
            </a:br>
            <a:r>
              <a:rPr lang="fr-FR" dirty="0"/>
              <a:t>Partie inférieure d’une lettre bas de casse qui descend sous la ligne de pied</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Anatomie de la lettre</a:t>
            </a:r>
          </a:p>
        </p:txBody>
      </p:sp>
      <p:pic>
        <p:nvPicPr>
          <p:cNvPr id="7" name="Image 6"/>
          <p:cNvPicPr>
            <a:picLocks noChangeAspect="1"/>
          </p:cNvPicPr>
          <p:nvPr/>
        </p:nvPicPr>
        <p:blipFill>
          <a:blip r:embed="rId2"/>
          <a:stretch>
            <a:fillRect/>
          </a:stretch>
        </p:blipFill>
        <p:spPr>
          <a:xfrm>
            <a:off x="6534152" y="2133600"/>
            <a:ext cx="1498600" cy="863600"/>
          </a:xfrm>
          <a:prstGeom prst="rect">
            <a:avLst/>
          </a:prstGeom>
        </p:spPr>
      </p:pic>
      <p:pic>
        <p:nvPicPr>
          <p:cNvPr id="8" name="Image 7"/>
          <p:cNvPicPr>
            <a:picLocks noChangeAspect="1"/>
          </p:cNvPicPr>
          <p:nvPr/>
        </p:nvPicPr>
        <p:blipFill>
          <a:blip r:embed="rId3"/>
          <a:stretch>
            <a:fillRect/>
          </a:stretch>
        </p:blipFill>
        <p:spPr>
          <a:xfrm>
            <a:off x="6610352" y="4380533"/>
            <a:ext cx="1422400" cy="1117600"/>
          </a:xfrm>
          <a:prstGeom prst="rect">
            <a:avLst/>
          </a:prstGeom>
        </p:spPr>
      </p:pic>
      <p:sp>
        <p:nvSpPr>
          <p:cNvPr id="9"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0"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15</a:t>
            </a:fld>
            <a:endParaRPr lang="fr-FR" b="1" dirty="0">
              <a:latin typeface="Century Gothic"/>
              <a:cs typeface="Century Gothic"/>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r>
              <a:rPr lang="fr-FR" b="1" dirty="0">
                <a:solidFill>
                  <a:srgbClr val="FFAF03"/>
                </a:solidFill>
              </a:rPr>
              <a:t>Délié de jonction</a:t>
            </a:r>
            <a:r>
              <a:rPr lang="fr-FR" dirty="0">
                <a:solidFill>
                  <a:srgbClr val="FFAF03"/>
                </a:solidFill>
              </a:rPr>
              <a:t> </a:t>
            </a:r>
            <a:r>
              <a:rPr lang="fr-FR" dirty="0"/>
              <a:t/>
            </a:r>
            <a:br>
              <a:rPr lang="fr-FR" dirty="0"/>
            </a:br>
            <a:r>
              <a:rPr lang="fr-FR" dirty="0"/>
              <a:t>Trait fin qui relie par exemple la panse du ‘g’  </a:t>
            </a:r>
            <a:br>
              <a:rPr lang="fr-FR" dirty="0"/>
            </a:br>
            <a:r>
              <a:rPr lang="fr-FR" dirty="0"/>
              <a:t>à sa boucle</a:t>
            </a:r>
          </a:p>
          <a:p>
            <a:endParaRPr lang="fr-FR" dirty="0"/>
          </a:p>
          <a:p>
            <a:r>
              <a:rPr lang="fr-FR" b="1" dirty="0">
                <a:solidFill>
                  <a:srgbClr val="FFAF03"/>
                </a:solidFill>
              </a:rPr>
              <a:t>Empattement (Serif)</a:t>
            </a:r>
            <a:r>
              <a:rPr lang="fr-FR" dirty="0">
                <a:solidFill>
                  <a:srgbClr val="FFAF03"/>
                </a:solidFill>
              </a:rPr>
              <a:t> </a:t>
            </a:r>
            <a:r>
              <a:rPr lang="fr-FR" dirty="0"/>
              <a:t/>
            </a:r>
            <a:br>
              <a:rPr lang="fr-FR" dirty="0"/>
            </a:br>
            <a:r>
              <a:rPr lang="fr-FR" dirty="0"/>
              <a:t>Petit trait qui prolonge les extrémités des traits droits et obliques des lettres</a:t>
            </a:r>
          </a:p>
          <a:p>
            <a:endParaRPr lang="fr-FR" dirty="0"/>
          </a:p>
          <a:p>
            <a:pPr>
              <a:buNone/>
            </a:pPr>
            <a:endParaRPr lang="fr-FR" dirty="0"/>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Anatomie de la lettre</a:t>
            </a:r>
          </a:p>
        </p:txBody>
      </p:sp>
      <p:pic>
        <p:nvPicPr>
          <p:cNvPr id="5" name="Image 4"/>
          <p:cNvPicPr>
            <a:picLocks noChangeAspect="1"/>
          </p:cNvPicPr>
          <p:nvPr/>
        </p:nvPicPr>
        <p:blipFill>
          <a:blip r:embed="rId2"/>
          <a:stretch>
            <a:fillRect/>
          </a:stretch>
        </p:blipFill>
        <p:spPr>
          <a:xfrm>
            <a:off x="6809613" y="2133600"/>
            <a:ext cx="673100" cy="863600"/>
          </a:xfrm>
          <a:prstGeom prst="rect">
            <a:avLst/>
          </a:prstGeom>
        </p:spPr>
      </p:pic>
      <p:pic>
        <p:nvPicPr>
          <p:cNvPr id="6" name="Image 5"/>
          <p:cNvPicPr>
            <a:picLocks noChangeAspect="1"/>
          </p:cNvPicPr>
          <p:nvPr/>
        </p:nvPicPr>
        <p:blipFill>
          <a:blip r:embed="rId3"/>
          <a:stretch>
            <a:fillRect/>
          </a:stretch>
        </p:blipFill>
        <p:spPr>
          <a:xfrm>
            <a:off x="6383504" y="5237163"/>
            <a:ext cx="1574800" cy="889000"/>
          </a:xfrm>
          <a:prstGeom prst="rect">
            <a:avLst/>
          </a:prstGeom>
        </p:spPr>
      </p:pic>
      <p:sp>
        <p:nvSpPr>
          <p:cNvPr id="7"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8"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16</a:t>
            </a:fld>
            <a:endParaRPr lang="fr-FR" b="1" dirty="0">
              <a:latin typeface="Century Gothic"/>
              <a:cs typeface="Century Gothic"/>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r>
              <a:rPr lang="fr-FR" b="1" dirty="0">
                <a:solidFill>
                  <a:srgbClr val="FFAF03"/>
                </a:solidFill>
              </a:rPr>
              <a:t>Plein</a:t>
            </a:r>
            <a:r>
              <a:rPr lang="fr-FR" dirty="0">
                <a:solidFill>
                  <a:srgbClr val="FFAF03"/>
                </a:solidFill>
              </a:rPr>
              <a:t> </a:t>
            </a:r>
            <a:r>
              <a:rPr lang="fr-FR" dirty="0"/>
              <a:t/>
            </a:r>
            <a:br>
              <a:rPr lang="fr-FR" dirty="0"/>
            </a:br>
            <a:r>
              <a:rPr lang="fr-FR" dirty="0"/>
              <a:t>Partie plus épaisse du caractère</a:t>
            </a:r>
          </a:p>
          <a:p>
            <a:endParaRPr lang="fr-FR" dirty="0"/>
          </a:p>
          <a:p>
            <a:endParaRPr lang="fr-FR" b="1" dirty="0"/>
          </a:p>
          <a:p>
            <a:r>
              <a:rPr lang="fr-FR" b="1" dirty="0">
                <a:solidFill>
                  <a:srgbClr val="FFAF03"/>
                </a:solidFill>
              </a:rPr>
              <a:t>Délié</a:t>
            </a:r>
            <a:r>
              <a:rPr lang="fr-FR" dirty="0">
                <a:solidFill>
                  <a:srgbClr val="FFAF03"/>
                </a:solidFill>
              </a:rPr>
              <a:t> </a:t>
            </a:r>
            <a:r>
              <a:rPr lang="fr-FR" dirty="0"/>
              <a:t/>
            </a:r>
            <a:br>
              <a:rPr lang="fr-FR" dirty="0"/>
            </a:br>
            <a:r>
              <a:rPr lang="fr-FR" dirty="0"/>
              <a:t>Partie plus fine du caractère</a:t>
            </a:r>
          </a:p>
          <a:p>
            <a:endParaRPr lang="fr-FR" dirty="0"/>
          </a:p>
          <a:p>
            <a:endParaRPr lang="fr-FR" dirty="0"/>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Anatomie de la lettre</a:t>
            </a:r>
          </a:p>
        </p:txBody>
      </p:sp>
      <p:pic>
        <p:nvPicPr>
          <p:cNvPr id="5" name="Image 4"/>
          <p:cNvPicPr>
            <a:picLocks noChangeAspect="1"/>
          </p:cNvPicPr>
          <p:nvPr/>
        </p:nvPicPr>
        <p:blipFill>
          <a:blip r:embed="rId2"/>
          <a:stretch>
            <a:fillRect/>
          </a:stretch>
        </p:blipFill>
        <p:spPr>
          <a:xfrm>
            <a:off x="6265978" y="2351360"/>
            <a:ext cx="1600200" cy="850900"/>
          </a:xfrm>
          <a:prstGeom prst="rect">
            <a:avLst/>
          </a:prstGeom>
        </p:spPr>
      </p:pic>
      <p:pic>
        <p:nvPicPr>
          <p:cNvPr id="6" name="Image 5"/>
          <p:cNvPicPr>
            <a:picLocks noChangeAspect="1"/>
          </p:cNvPicPr>
          <p:nvPr/>
        </p:nvPicPr>
        <p:blipFill>
          <a:blip r:embed="rId3"/>
          <a:stretch>
            <a:fillRect/>
          </a:stretch>
        </p:blipFill>
        <p:spPr>
          <a:xfrm>
            <a:off x="6189778" y="4278695"/>
            <a:ext cx="1676400" cy="863600"/>
          </a:xfrm>
          <a:prstGeom prst="rect">
            <a:avLst/>
          </a:prstGeom>
        </p:spPr>
      </p:pic>
      <p:sp>
        <p:nvSpPr>
          <p:cNvPr id="7"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8"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17</a:t>
            </a:fld>
            <a:endParaRPr lang="fr-FR" b="1" dirty="0">
              <a:latin typeface="Century Gothic"/>
              <a:cs typeface="Century Gothic"/>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r>
              <a:rPr lang="fr-FR" b="1" dirty="0">
                <a:solidFill>
                  <a:srgbClr val="FFAF03"/>
                </a:solidFill>
              </a:rPr>
              <a:t>Angle d’empattement</a:t>
            </a:r>
            <a:r>
              <a:rPr lang="fr-FR" dirty="0">
                <a:solidFill>
                  <a:srgbClr val="FFAF03"/>
                </a:solidFill>
              </a:rPr>
              <a:t> </a:t>
            </a:r>
            <a:r>
              <a:rPr lang="fr-FR" dirty="0"/>
              <a:t/>
            </a:r>
            <a:br>
              <a:rPr lang="fr-FR" dirty="0"/>
            </a:br>
            <a:r>
              <a:rPr lang="fr-FR" dirty="0"/>
              <a:t>Liaison plus ou moins incurvée entre l’empattement et le fût</a:t>
            </a:r>
          </a:p>
          <a:p>
            <a:endParaRPr lang="fr-FR" dirty="0"/>
          </a:p>
          <a:p>
            <a:r>
              <a:rPr lang="fr-FR" b="1" dirty="0">
                <a:solidFill>
                  <a:srgbClr val="FFAF03"/>
                </a:solidFill>
              </a:rPr>
              <a:t>Axe oblique</a:t>
            </a:r>
            <a:r>
              <a:rPr lang="fr-FR" dirty="0">
                <a:solidFill>
                  <a:srgbClr val="FFAF03"/>
                </a:solidFill>
              </a:rPr>
              <a:t> </a:t>
            </a:r>
            <a:r>
              <a:rPr lang="fr-FR" dirty="0"/>
              <a:t/>
            </a:r>
            <a:br>
              <a:rPr lang="fr-FR" dirty="0"/>
            </a:br>
            <a:r>
              <a:rPr lang="fr-FR" dirty="0"/>
              <a:t>Inclinaison suggérée  </a:t>
            </a:r>
            <a:br>
              <a:rPr lang="fr-FR" dirty="0"/>
            </a:br>
            <a:r>
              <a:rPr lang="fr-FR" dirty="0"/>
              <a:t>par la relation entre les pleins et les déliés</a:t>
            </a:r>
          </a:p>
          <a:p>
            <a:endParaRPr lang="fr-FR" dirty="0"/>
          </a:p>
          <a:p>
            <a:endParaRPr lang="fr-FR" dirty="0"/>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Anatomie de la lettre</a:t>
            </a:r>
          </a:p>
        </p:txBody>
      </p:sp>
      <p:pic>
        <p:nvPicPr>
          <p:cNvPr id="5" name="Image 4"/>
          <p:cNvPicPr>
            <a:picLocks noChangeAspect="1"/>
          </p:cNvPicPr>
          <p:nvPr/>
        </p:nvPicPr>
        <p:blipFill>
          <a:blip r:embed="rId2"/>
          <a:stretch>
            <a:fillRect/>
          </a:stretch>
        </p:blipFill>
        <p:spPr>
          <a:xfrm>
            <a:off x="6578602" y="2309427"/>
            <a:ext cx="1409700" cy="889000"/>
          </a:xfrm>
          <a:prstGeom prst="rect">
            <a:avLst/>
          </a:prstGeom>
        </p:spPr>
      </p:pic>
      <p:pic>
        <p:nvPicPr>
          <p:cNvPr id="7" name="Image 6"/>
          <p:cNvPicPr>
            <a:picLocks noChangeAspect="1"/>
          </p:cNvPicPr>
          <p:nvPr/>
        </p:nvPicPr>
        <p:blipFill>
          <a:blip r:embed="rId3"/>
          <a:stretch>
            <a:fillRect/>
          </a:stretch>
        </p:blipFill>
        <p:spPr>
          <a:xfrm>
            <a:off x="6894896" y="4794899"/>
            <a:ext cx="914400" cy="952500"/>
          </a:xfrm>
          <a:prstGeom prst="rect">
            <a:avLst/>
          </a:prstGeom>
        </p:spPr>
      </p:pic>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18</a:t>
            </a:fld>
            <a:endParaRPr lang="fr-FR" b="1" dirty="0">
              <a:latin typeface="Century Gothic"/>
              <a:cs typeface="Century Gothic"/>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r>
              <a:rPr lang="fr-FR" b="1" i="1" dirty="0">
                <a:solidFill>
                  <a:srgbClr val="FFAF03"/>
                </a:solidFill>
              </a:rPr>
              <a:t>Shoulder</a:t>
            </a:r>
            <a:r>
              <a:rPr lang="fr-FR" dirty="0">
                <a:solidFill>
                  <a:srgbClr val="FFAF03"/>
                </a:solidFill>
              </a:rPr>
              <a:t> </a:t>
            </a:r>
            <a:r>
              <a:rPr lang="fr-FR" dirty="0"/>
              <a:t/>
            </a:r>
            <a:br>
              <a:rPr lang="fr-FR" dirty="0"/>
            </a:br>
            <a:r>
              <a:rPr lang="fr-FR" dirty="0"/>
              <a:t>Partie incurvée prolongeant un fût</a:t>
            </a:r>
          </a:p>
          <a:p>
            <a:endParaRPr lang="fr-FR" dirty="0"/>
          </a:p>
          <a:p>
            <a:r>
              <a:rPr lang="fr-FR" b="1" i="1" dirty="0">
                <a:solidFill>
                  <a:srgbClr val="FFAF03"/>
                </a:solidFill>
              </a:rPr>
              <a:t>Spur</a:t>
            </a:r>
            <a:r>
              <a:rPr lang="fr-FR" dirty="0">
                <a:solidFill>
                  <a:srgbClr val="FFAF03"/>
                </a:solidFill>
              </a:rPr>
              <a:t> </a:t>
            </a:r>
            <a:r>
              <a:rPr lang="fr-FR" dirty="0"/>
              <a:t/>
            </a:r>
            <a:br>
              <a:rPr lang="fr-FR" dirty="0"/>
            </a:br>
            <a:r>
              <a:rPr lang="fr-FR" dirty="0"/>
              <a:t>Projection, plus petite qu’un empattement, qui renforce l’extrémité d’un caractère.</a:t>
            </a:r>
          </a:p>
          <a:p>
            <a:endParaRPr lang="fr-FR" dirty="0"/>
          </a:p>
          <a:p>
            <a:endParaRPr lang="fr-FR" dirty="0"/>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Anatomie de la lettre</a:t>
            </a:r>
          </a:p>
        </p:txBody>
      </p:sp>
      <p:pic>
        <p:nvPicPr>
          <p:cNvPr id="5" name="Image 4"/>
          <p:cNvPicPr>
            <a:picLocks noChangeAspect="1"/>
          </p:cNvPicPr>
          <p:nvPr/>
        </p:nvPicPr>
        <p:blipFill>
          <a:blip r:embed="rId3"/>
          <a:stretch>
            <a:fillRect/>
          </a:stretch>
        </p:blipFill>
        <p:spPr>
          <a:xfrm>
            <a:off x="6652337" y="2190750"/>
            <a:ext cx="1422400" cy="825500"/>
          </a:xfrm>
          <a:prstGeom prst="rect">
            <a:avLst/>
          </a:prstGeom>
        </p:spPr>
      </p:pic>
      <p:pic>
        <p:nvPicPr>
          <p:cNvPr id="6" name="Image 5"/>
          <p:cNvPicPr>
            <a:picLocks noChangeAspect="1"/>
          </p:cNvPicPr>
          <p:nvPr/>
        </p:nvPicPr>
        <p:blipFill>
          <a:blip r:embed="rId4"/>
          <a:stretch>
            <a:fillRect/>
          </a:stretch>
        </p:blipFill>
        <p:spPr>
          <a:xfrm>
            <a:off x="6550737" y="4082924"/>
            <a:ext cx="1524000" cy="889000"/>
          </a:xfrm>
          <a:prstGeom prst="rect">
            <a:avLst/>
          </a:prstGeom>
        </p:spPr>
      </p:pic>
      <p:sp>
        <p:nvSpPr>
          <p:cNvPr id="7"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8"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19</a:t>
            </a:fld>
            <a:endParaRPr lang="fr-FR" b="1" dirty="0">
              <a:latin typeface="Century Gothic"/>
              <a:cs typeface="Century Gothic"/>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1" name="Image 10"/>
          <p:cNvPicPr>
            <a:picLocks noChangeAspect="1"/>
          </p:cNvPicPr>
          <p:nvPr/>
        </p:nvPicPr>
        <p:blipFill>
          <a:blip r:embed="rId2">
            <a:duotone>
              <a:prstClr val="black"/>
              <a:schemeClr val="tx2">
                <a:tint val="45000"/>
                <a:satMod val="400000"/>
              </a:schemeClr>
            </a:duotone>
          </a:blip>
          <a:srcRect l="27712" t="6996" r="13731" b="21965"/>
          <a:stretch>
            <a:fillRect/>
          </a:stretch>
        </p:blipFill>
        <p:spPr>
          <a:xfrm>
            <a:off x="5375282" y="0"/>
            <a:ext cx="3768718" cy="6858000"/>
          </a:xfrm>
          <a:prstGeom prst="rect">
            <a:avLst/>
          </a:prstGeom>
        </p:spPr>
      </p:pic>
      <p:sp>
        <p:nvSpPr>
          <p:cNvPr id="2" name="Titre 1"/>
          <p:cNvSpPr>
            <a:spLocks noGrp="1"/>
          </p:cNvSpPr>
          <p:nvPr>
            <p:ph type="title"/>
          </p:nvPr>
        </p:nvSpPr>
        <p:spPr>
          <a:xfrm>
            <a:off x="612775" y="3362632"/>
            <a:ext cx="7918450" cy="788894"/>
          </a:xfrm>
        </p:spPr>
        <p:txBody>
          <a:bodyPr/>
          <a:lstStyle/>
          <a:p>
            <a:pPr algn="l"/>
            <a:r>
              <a:rPr lang="fr-FR" b="1" dirty="0"/>
              <a:t>Généralités</a:t>
            </a:r>
          </a:p>
        </p:txBody>
      </p:sp>
      <p:sp>
        <p:nvSpPr>
          <p:cNvPr id="5" name="Espace réservé du contenu 2"/>
          <p:cNvSpPr>
            <a:spLocks noGrp="1"/>
          </p:cNvSpPr>
          <p:nvPr>
            <p:ph idx="1"/>
          </p:nvPr>
        </p:nvSpPr>
        <p:spPr>
          <a:xfrm>
            <a:off x="988358" y="4700343"/>
            <a:ext cx="4386924" cy="586095"/>
          </a:xfrm>
        </p:spPr>
        <p:txBody>
          <a:bodyPr>
            <a:normAutofit/>
          </a:bodyPr>
          <a:lstStyle/>
          <a:p>
            <a:r>
              <a:rPr lang="fr-FR" dirty="0"/>
              <a:t>A lesson of </a:t>
            </a:r>
            <a:r>
              <a:rPr lang="fr-FR" b="1" dirty="0">
                <a:solidFill>
                  <a:schemeClr val="accent1"/>
                </a:solidFill>
                <a:hlinkClick r:id="rId3"/>
              </a:rPr>
              <a:t>typography</a:t>
            </a:r>
            <a:endParaRPr lang="fr-FR" dirty="0">
              <a:solidFill>
                <a:schemeClr val="accent1"/>
              </a:solidFill>
            </a:endParaRP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2</a:t>
            </a:fld>
            <a:endParaRPr lang="fr-FR" b="1" dirty="0">
              <a:latin typeface="Century Gothic"/>
              <a:cs typeface="Century Gothic"/>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lnSpcReduction="10000"/>
          </a:bodyPr>
          <a:lstStyle/>
          <a:p>
            <a:pPr>
              <a:spcAft>
                <a:spcPts val="600"/>
              </a:spcAft>
            </a:pPr>
            <a:r>
              <a:rPr lang="fr-FR" b="1" dirty="0">
                <a:solidFill>
                  <a:srgbClr val="FFAF03"/>
                </a:solidFill>
              </a:rPr>
              <a:t>Queue</a:t>
            </a:r>
            <a:r>
              <a:rPr lang="fr-FR" dirty="0">
                <a:solidFill>
                  <a:srgbClr val="FFAF03"/>
                </a:solidFill>
              </a:rPr>
              <a:t> </a:t>
            </a:r>
            <a:r>
              <a:rPr lang="fr-FR" dirty="0"/>
              <a:t/>
            </a:r>
            <a:br>
              <a:rPr lang="fr-FR" dirty="0"/>
            </a:br>
            <a:r>
              <a:rPr lang="fr-FR" dirty="0"/>
              <a:t>Trait court dépassant du ‘Q’ ou du ‘g’</a:t>
            </a:r>
          </a:p>
          <a:p>
            <a:pPr>
              <a:spcAft>
                <a:spcPts val="600"/>
              </a:spcAft>
            </a:pPr>
            <a:r>
              <a:rPr lang="fr-FR" b="1" dirty="0">
                <a:solidFill>
                  <a:srgbClr val="FFAF03"/>
                </a:solidFill>
              </a:rPr>
              <a:t>Pointe</a:t>
            </a:r>
            <a:r>
              <a:rPr lang="fr-FR" dirty="0">
                <a:solidFill>
                  <a:srgbClr val="FFAF03"/>
                </a:solidFill>
              </a:rPr>
              <a:t> </a:t>
            </a:r>
            <a:r>
              <a:rPr lang="fr-FR" dirty="0"/>
              <a:t/>
            </a:r>
            <a:br>
              <a:rPr lang="fr-FR" dirty="0"/>
            </a:br>
            <a:r>
              <a:rPr lang="fr-FR" dirty="0"/>
              <a:t>Désigne l’extrémité du triangle coiffant le ‘A’ capitale</a:t>
            </a:r>
          </a:p>
          <a:p>
            <a:pPr>
              <a:spcAft>
                <a:spcPts val="600"/>
              </a:spcAft>
            </a:pPr>
            <a:r>
              <a:rPr lang="fr-FR" b="1" i="1" dirty="0">
                <a:solidFill>
                  <a:srgbClr val="FFAF03"/>
                </a:solidFill>
              </a:rPr>
              <a:t>Spine</a:t>
            </a:r>
            <a:r>
              <a:rPr lang="fr-FR" dirty="0">
                <a:solidFill>
                  <a:srgbClr val="FFAF03"/>
                </a:solidFill>
              </a:rPr>
              <a:t> </a:t>
            </a:r>
            <a:r>
              <a:rPr lang="fr-FR" dirty="0"/>
              <a:t/>
            </a:r>
            <a:br>
              <a:rPr lang="fr-FR" dirty="0"/>
            </a:br>
            <a:r>
              <a:rPr lang="fr-FR" dirty="0"/>
              <a:t>Partie incurvée centrale de la lettre ‘S’</a:t>
            </a:r>
          </a:p>
          <a:p>
            <a:pPr>
              <a:spcAft>
                <a:spcPts val="600"/>
              </a:spcAft>
            </a:pPr>
            <a:endParaRPr lang="fr-FR" dirty="0"/>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Anatomie de la lettre</a:t>
            </a:r>
          </a:p>
        </p:txBody>
      </p:sp>
      <p:pic>
        <p:nvPicPr>
          <p:cNvPr id="5" name="Image 4"/>
          <p:cNvPicPr>
            <a:picLocks noChangeAspect="1"/>
          </p:cNvPicPr>
          <p:nvPr/>
        </p:nvPicPr>
        <p:blipFill>
          <a:blip r:embed="rId3"/>
          <a:stretch>
            <a:fillRect/>
          </a:stretch>
        </p:blipFill>
        <p:spPr>
          <a:xfrm>
            <a:off x="6435017" y="1860795"/>
            <a:ext cx="1536700" cy="1168400"/>
          </a:xfrm>
          <a:prstGeom prst="rect">
            <a:avLst/>
          </a:prstGeom>
        </p:spPr>
      </p:pic>
      <p:pic>
        <p:nvPicPr>
          <p:cNvPr id="6" name="Image 5"/>
          <p:cNvPicPr>
            <a:picLocks noChangeAspect="1"/>
          </p:cNvPicPr>
          <p:nvPr/>
        </p:nvPicPr>
        <p:blipFill>
          <a:blip r:embed="rId4"/>
          <a:stretch>
            <a:fillRect/>
          </a:stretch>
        </p:blipFill>
        <p:spPr>
          <a:xfrm>
            <a:off x="6765217" y="3429000"/>
            <a:ext cx="876300" cy="863600"/>
          </a:xfrm>
          <a:prstGeom prst="rect">
            <a:avLst/>
          </a:prstGeom>
        </p:spPr>
      </p:pic>
      <p:pic>
        <p:nvPicPr>
          <p:cNvPr id="7" name="Image 6"/>
          <p:cNvPicPr>
            <a:picLocks noChangeAspect="1"/>
          </p:cNvPicPr>
          <p:nvPr/>
        </p:nvPicPr>
        <p:blipFill>
          <a:blip r:embed="rId5"/>
          <a:stretch>
            <a:fillRect/>
          </a:stretch>
        </p:blipFill>
        <p:spPr>
          <a:xfrm>
            <a:off x="6917617" y="5015811"/>
            <a:ext cx="571500" cy="838200"/>
          </a:xfrm>
          <a:prstGeom prst="rect">
            <a:avLst/>
          </a:prstGeom>
        </p:spPr>
      </p:pic>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20</a:t>
            </a:fld>
            <a:endParaRPr lang="fr-FR" b="1" dirty="0">
              <a:latin typeface="Century Gothic"/>
              <a:cs typeface="Century Gothic"/>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612775" y="2131962"/>
            <a:ext cx="7918450" cy="1787467"/>
          </a:xfrm>
        </p:spPr>
        <p:txBody>
          <a:bodyPr/>
          <a:lstStyle/>
          <a:p>
            <a:pPr algn="l"/>
            <a:r>
              <a:rPr lang="fr-FR" b="1" dirty="0"/>
              <a:t>Parlons  </a:t>
            </a:r>
            <a:br>
              <a:rPr lang="fr-FR" b="1" dirty="0"/>
            </a:br>
            <a:endParaRPr lang="fr-FR" b="1" dirty="0"/>
          </a:p>
        </p:txBody>
      </p:sp>
      <p:sp>
        <p:nvSpPr>
          <p:cNvPr id="5" name="Rectangle 4"/>
          <p:cNvSpPr/>
          <p:nvPr/>
        </p:nvSpPr>
        <p:spPr>
          <a:xfrm>
            <a:off x="5375282" y="0"/>
            <a:ext cx="3768718"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pic>
        <p:nvPicPr>
          <p:cNvPr id="7" name="Image 6" descr="Sans-titre-1.gif"/>
          <p:cNvPicPr>
            <a:picLocks noChangeAspect="1"/>
          </p:cNvPicPr>
          <p:nvPr/>
        </p:nvPicPr>
        <p:blipFill>
          <a:blip r:embed="rId3"/>
          <a:stretch>
            <a:fillRect/>
          </a:stretch>
        </p:blipFill>
        <p:spPr>
          <a:xfrm>
            <a:off x="2018455" y="2768909"/>
            <a:ext cx="3027683" cy="2301039"/>
          </a:xfrm>
          <a:prstGeom prst="rect">
            <a:avLst/>
          </a:prstGeom>
        </p:spPr>
      </p:pic>
      <p:pic>
        <p:nvPicPr>
          <p:cNvPr id="8" name="Image 7"/>
          <p:cNvPicPr>
            <a:picLocks noChangeAspect="1"/>
          </p:cNvPicPr>
          <p:nvPr/>
        </p:nvPicPr>
        <p:blipFill>
          <a:blip r:embed="rId4"/>
          <a:stretch>
            <a:fillRect/>
          </a:stretch>
        </p:blipFill>
        <p:spPr>
          <a:xfrm>
            <a:off x="5375282" y="2497799"/>
            <a:ext cx="3768718" cy="2355449"/>
          </a:xfrm>
          <a:prstGeom prst="rect">
            <a:avLst/>
          </a:prstGeom>
        </p:spPr>
      </p:pic>
      <p:sp>
        <p:nvSpPr>
          <p:cNvPr id="9"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0"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21</a:t>
            </a:fld>
            <a:endParaRPr lang="fr-FR" b="1" dirty="0">
              <a:latin typeface="Century Gothic"/>
              <a:cs typeface="Century Gothic"/>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r>
              <a:rPr lang="fr-FR" b="1" dirty="0">
                <a:solidFill>
                  <a:schemeClr val="accent1"/>
                </a:solidFill>
              </a:rPr>
              <a:t>Caractère typographique</a:t>
            </a:r>
            <a:r>
              <a:rPr lang="fr-FR" b="1" dirty="0"/>
              <a:t/>
            </a:r>
            <a:br>
              <a:rPr lang="fr-FR" b="1" dirty="0"/>
            </a:br>
            <a:r>
              <a:rPr lang="fr-FR" dirty="0"/>
              <a:t>Parallélépipède métallique. </a:t>
            </a:r>
          </a:p>
          <a:p>
            <a:pPr>
              <a:spcAft>
                <a:spcPts val="1200"/>
              </a:spcAft>
            </a:pPr>
            <a:r>
              <a:rPr lang="fr-FR" dirty="0"/>
              <a:t>Posé sur sa base (côté gouttière), il présente :</a:t>
            </a:r>
          </a:p>
          <a:p>
            <a:pPr marL="536575" lvl="1" indent="0">
              <a:spcAft>
                <a:spcPts val="1200"/>
              </a:spcAft>
              <a:buNone/>
            </a:pPr>
            <a:r>
              <a:rPr lang="fr-FR" dirty="0"/>
              <a:t>verticalement une </a:t>
            </a:r>
            <a:r>
              <a:rPr lang="fr-FR" b="1" dirty="0"/>
              <a:t>hauteur</a:t>
            </a:r>
          </a:p>
          <a:p>
            <a:pPr marL="536575" lvl="1" indent="0">
              <a:spcAft>
                <a:spcPts val="1200"/>
              </a:spcAft>
              <a:buNone/>
            </a:pPr>
            <a:r>
              <a:rPr lang="fr-FR" dirty="0"/>
              <a:t>horizontalement une </a:t>
            </a:r>
            <a:r>
              <a:rPr lang="fr-FR" b="1" dirty="0"/>
              <a:t>chasse </a:t>
            </a:r>
          </a:p>
          <a:p>
            <a:pPr marL="536575" lvl="1" indent="0">
              <a:spcAft>
                <a:spcPts val="1200"/>
              </a:spcAft>
              <a:buNone/>
            </a:pPr>
            <a:r>
              <a:rPr lang="fr-FR" dirty="0"/>
              <a:t>perpendiculairement à la ligne d’impression, un </a:t>
            </a:r>
            <a:r>
              <a:rPr lang="fr-FR" b="1" dirty="0"/>
              <a:t>corps</a:t>
            </a:r>
            <a:endParaRPr lang="fr-FR" dirty="0"/>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Vocabulaire</a:t>
            </a:r>
          </a:p>
        </p:txBody>
      </p:sp>
      <p:pic>
        <p:nvPicPr>
          <p:cNvPr id="7" name="Image 6"/>
          <p:cNvPicPr>
            <a:picLocks noChangeAspect="1"/>
          </p:cNvPicPr>
          <p:nvPr/>
        </p:nvPicPr>
        <p:blipFill>
          <a:blip r:embed="rId2"/>
          <a:srcRect l="21448"/>
          <a:stretch>
            <a:fillRect/>
          </a:stretch>
        </p:blipFill>
        <p:spPr>
          <a:xfrm>
            <a:off x="5375282" y="1573213"/>
            <a:ext cx="3612285" cy="4552950"/>
          </a:xfrm>
          <a:prstGeom prst="rect">
            <a:avLst/>
          </a:prstGeom>
        </p:spPr>
      </p:pic>
      <p:sp>
        <p:nvSpPr>
          <p:cNvPr id="9" name="ZoneTexte 8"/>
          <p:cNvSpPr txBox="1"/>
          <p:nvPr/>
        </p:nvSpPr>
        <p:spPr>
          <a:xfrm>
            <a:off x="7580207" y="3960289"/>
            <a:ext cx="911019" cy="323165"/>
          </a:xfrm>
          <a:prstGeom prst="rect">
            <a:avLst/>
          </a:prstGeom>
          <a:noFill/>
        </p:spPr>
        <p:txBody>
          <a:bodyPr wrap="square" rtlCol="0">
            <a:spAutoFit/>
          </a:bodyPr>
          <a:lstStyle/>
          <a:p>
            <a:r>
              <a:rPr lang="fr-FR" sz="1500" b="1" dirty="0">
                <a:solidFill>
                  <a:schemeClr val="bg1"/>
                </a:solidFill>
              </a:rPr>
              <a:t>Chasse</a:t>
            </a:r>
          </a:p>
        </p:txBody>
      </p:sp>
      <p:cxnSp>
        <p:nvCxnSpPr>
          <p:cNvPr id="13" name="Connecteur droit avec flèche 12"/>
          <p:cNvCxnSpPr/>
          <p:nvPr/>
        </p:nvCxnSpPr>
        <p:spPr>
          <a:xfrm rot="10800000" flipV="1">
            <a:off x="7412873" y="3500255"/>
            <a:ext cx="1078353" cy="460034"/>
          </a:xfrm>
          <a:prstGeom prst="straightConnector1">
            <a:avLst/>
          </a:prstGeom>
          <a:ln>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19" name="Connecteur droit avec flèche 18"/>
          <p:cNvCxnSpPr/>
          <p:nvPr/>
        </p:nvCxnSpPr>
        <p:spPr>
          <a:xfrm rot="10800000">
            <a:off x="7210197" y="2110830"/>
            <a:ext cx="1453306" cy="879388"/>
          </a:xfrm>
          <a:prstGeom prst="straightConnector1">
            <a:avLst/>
          </a:prstGeom>
          <a:ln>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21" name="ZoneTexte 20"/>
          <p:cNvSpPr txBox="1"/>
          <p:nvPr/>
        </p:nvSpPr>
        <p:spPr>
          <a:xfrm>
            <a:off x="7872219" y="2110830"/>
            <a:ext cx="730939" cy="323165"/>
          </a:xfrm>
          <a:prstGeom prst="rect">
            <a:avLst/>
          </a:prstGeom>
          <a:noFill/>
        </p:spPr>
        <p:txBody>
          <a:bodyPr wrap="none" rtlCol="0">
            <a:spAutoFit/>
          </a:bodyPr>
          <a:lstStyle/>
          <a:p>
            <a:r>
              <a:rPr lang="fr-FR" sz="1500" b="1" dirty="0">
                <a:solidFill>
                  <a:schemeClr val="bg1"/>
                </a:solidFill>
              </a:rPr>
              <a:t>Corps</a:t>
            </a:r>
          </a:p>
        </p:txBody>
      </p:sp>
      <p:cxnSp>
        <p:nvCxnSpPr>
          <p:cNvPr id="23" name="Connecteur droit 22"/>
          <p:cNvCxnSpPr/>
          <p:nvPr/>
        </p:nvCxnSpPr>
        <p:spPr>
          <a:xfrm flipV="1">
            <a:off x="5936204" y="1987041"/>
            <a:ext cx="1840051" cy="544994"/>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Connecteur droit 23"/>
          <p:cNvCxnSpPr/>
          <p:nvPr/>
        </p:nvCxnSpPr>
        <p:spPr>
          <a:xfrm flipV="1">
            <a:off x="7412873" y="2760117"/>
            <a:ext cx="1871127" cy="776138"/>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Connecteur droit 24"/>
          <p:cNvCxnSpPr/>
          <p:nvPr/>
        </p:nvCxnSpPr>
        <p:spPr>
          <a:xfrm flipV="1">
            <a:off x="7079235" y="3500255"/>
            <a:ext cx="427012" cy="150014"/>
          </a:xfrm>
          <a:prstGeom prst="line">
            <a:avLst/>
          </a:prstGeom>
        </p:spPr>
        <p:style>
          <a:lnRef idx="2">
            <a:schemeClr val="accent1"/>
          </a:lnRef>
          <a:fillRef idx="0">
            <a:schemeClr val="accent1"/>
          </a:fillRef>
          <a:effectRef idx="1">
            <a:schemeClr val="accent1"/>
          </a:effectRef>
          <a:fontRef idx="minor">
            <a:schemeClr val="tx1"/>
          </a:fontRef>
        </p:style>
      </p:cxnSp>
      <p:sp>
        <p:nvSpPr>
          <p:cNvPr id="34" name="ZoneTexte 33"/>
          <p:cNvSpPr txBox="1"/>
          <p:nvPr/>
        </p:nvSpPr>
        <p:spPr>
          <a:xfrm>
            <a:off x="5936204" y="3798706"/>
            <a:ext cx="911019" cy="323165"/>
          </a:xfrm>
          <a:prstGeom prst="rect">
            <a:avLst/>
          </a:prstGeom>
          <a:noFill/>
        </p:spPr>
        <p:txBody>
          <a:bodyPr wrap="square" rtlCol="0">
            <a:spAutoFit/>
          </a:bodyPr>
          <a:lstStyle/>
          <a:p>
            <a:r>
              <a:rPr lang="fr-FR" sz="1500" b="1" dirty="0">
                <a:solidFill>
                  <a:schemeClr val="bg1"/>
                </a:solidFill>
              </a:rPr>
              <a:t>Hauteur</a:t>
            </a:r>
          </a:p>
        </p:txBody>
      </p:sp>
      <p:cxnSp>
        <p:nvCxnSpPr>
          <p:cNvPr id="35" name="Connecteur droit avec flèche 34"/>
          <p:cNvCxnSpPr/>
          <p:nvPr/>
        </p:nvCxnSpPr>
        <p:spPr>
          <a:xfrm rot="5400000">
            <a:off x="5645134" y="4398318"/>
            <a:ext cx="2404179" cy="1"/>
          </a:xfrm>
          <a:prstGeom prst="straightConnector1">
            <a:avLst/>
          </a:prstGeom>
          <a:ln>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37" name="ZoneTexte 36"/>
          <p:cNvSpPr txBox="1"/>
          <p:nvPr/>
        </p:nvSpPr>
        <p:spPr>
          <a:xfrm>
            <a:off x="5540152" y="5277243"/>
            <a:ext cx="1087066" cy="323165"/>
          </a:xfrm>
          <a:prstGeom prst="rect">
            <a:avLst/>
          </a:prstGeom>
          <a:noFill/>
        </p:spPr>
        <p:txBody>
          <a:bodyPr wrap="square" rtlCol="0">
            <a:spAutoFit/>
          </a:bodyPr>
          <a:lstStyle/>
          <a:p>
            <a:r>
              <a:rPr lang="fr-FR" sz="1500" b="1" dirty="0">
                <a:solidFill>
                  <a:schemeClr val="bg1"/>
                </a:solidFill>
              </a:rPr>
              <a:t>Gouttière</a:t>
            </a:r>
          </a:p>
        </p:txBody>
      </p:sp>
      <p:cxnSp>
        <p:nvCxnSpPr>
          <p:cNvPr id="39" name="Connecteur droit avec flèche 38"/>
          <p:cNvCxnSpPr/>
          <p:nvPr/>
        </p:nvCxnSpPr>
        <p:spPr>
          <a:xfrm>
            <a:off x="6160172" y="5277243"/>
            <a:ext cx="557051" cy="158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7"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8"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22</a:t>
            </a:fld>
            <a:endParaRPr lang="fr-FR" b="1" dirty="0">
              <a:latin typeface="Century Gothic"/>
              <a:cs typeface="Century Gothic"/>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r>
              <a:rPr lang="fr-FR" b="1" dirty="0">
                <a:solidFill>
                  <a:schemeClr val="accent1"/>
                </a:solidFill>
              </a:rPr>
              <a:t>Œil</a:t>
            </a:r>
            <a:r>
              <a:rPr lang="fr-FR" b="1" dirty="0"/>
              <a:t/>
            </a:r>
            <a:br>
              <a:rPr lang="fr-FR" b="1" dirty="0"/>
            </a:br>
            <a:r>
              <a:rPr lang="fr-FR" dirty="0"/>
              <a:t>L’œil d’un caractère est sa </a:t>
            </a:r>
            <a:r>
              <a:rPr lang="fr-FR" b="1" dirty="0"/>
              <a:t>partie imprimante</a:t>
            </a:r>
            <a:r>
              <a:rPr lang="fr-FR" dirty="0"/>
              <a:t>, le signe en relief qui reçoit l’encre</a:t>
            </a:r>
          </a:p>
          <a:p>
            <a:r>
              <a:rPr lang="fr-FR" dirty="0"/>
              <a:t>c’est ce que l’on voit sur le papier ! </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Vocabulaire</a:t>
            </a:r>
          </a:p>
        </p:txBody>
      </p:sp>
      <p:pic>
        <p:nvPicPr>
          <p:cNvPr id="6" name="Image 5"/>
          <p:cNvPicPr>
            <a:picLocks noChangeAspect="1"/>
          </p:cNvPicPr>
          <p:nvPr/>
        </p:nvPicPr>
        <p:blipFill>
          <a:blip r:embed="rId2"/>
          <a:stretch>
            <a:fillRect/>
          </a:stretch>
        </p:blipFill>
        <p:spPr>
          <a:xfrm>
            <a:off x="5375282" y="1954691"/>
            <a:ext cx="3623848" cy="4287492"/>
          </a:xfrm>
          <a:prstGeom prst="rect">
            <a:avLst/>
          </a:prstGeom>
        </p:spPr>
      </p:pic>
      <p:sp>
        <p:nvSpPr>
          <p:cNvPr id="7"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8"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23</a:t>
            </a:fld>
            <a:endParaRPr lang="fr-FR" b="1" dirty="0">
              <a:latin typeface="Century Gothic"/>
              <a:cs typeface="Century Gothic"/>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r>
              <a:rPr lang="fr-FR" b="1" dirty="0">
                <a:solidFill>
                  <a:schemeClr val="accent1"/>
                </a:solidFill>
              </a:rPr>
              <a:t>Talus</a:t>
            </a:r>
            <a:r>
              <a:rPr lang="fr-FR" b="1" dirty="0"/>
              <a:t/>
            </a:r>
            <a:br>
              <a:rPr lang="fr-FR" b="1" dirty="0"/>
            </a:br>
            <a:r>
              <a:rPr lang="fr-FR" dirty="0"/>
              <a:t>Espaces existants sur la surface d’œil : </a:t>
            </a:r>
          </a:p>
          <a:p>
            <a:pPr marL="806450" lvl="1" indent="-457200">
              <a:buFont typeface="+mj-lt"/>
              <a:buAutoNum type="arabicPeriod"/>
            </a:pPr>
            <a:r>
              <a:rPr lang="fr-FR" dirty="0"/>
              <a:t>Entre la partie supérieure de l’œil et le bord supérieur du caractère, le</a:t>
            </a:r>
            <a:r>
              <a:rPr lang="fr-FR" b="1" dirty="0"/>
              <a:t> talus de tête</a:t>
            </a:r>
          </a:p>
          <a:p>
            <a:pPr marL="806450" lvl="1" indent="-457200">
              <a:buFont typeface="+mj-lt"/>
              <a:buAutoNum type="arabicPeriod"/>
            </a:pPr>
            <a:r>
              <a:rPr lang="fr-FR" dirty="0"/>
              <a:t>entre la partie inférieure de l’œil et le bord inférieur du caractère, le </a:t>
            </a:r>
            <a:r>
              <a:rPr lang="fr-FR" b="1" dirty="0"/>
              <a:t>talus de pied</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Vocabulaire</a:t>
            </a:r>
          </a:p>
        </p:txBody>
      </p:sp>
      <p:pic>
        <p:nvPicPr>
          <p:cNvPr id="6" name="Image 5"/>
          <p:cNvPicPr>
            <a:picLocks noChangeAspect="1"/>
          </p:cNvPicPr>
          <p:nvPr/>
        </p:nvPicPr>
        <p:blipFill>
          <a:blip r:embed="rId2"/>
          <a:srcRect l="21448"/>
          <a:stretch>
            <a:fillRect/>
          </a:stretch>
        </p:blipFill>
        <p:spPr>
          <a:xfrm>
            <a:off x="5375282" y="1573213"/>
            <a:ext cx="3612285" cy="4552950"/>
          </a:xfrm>
          <a:prstGeom prst="rect">
            <a:avLst/>
          </a:prstGeom>
        </p:spPr>
      </p:pic>
      <p:sp>
        <p:nvSpPr>
          <p:cNvPr id="7" name="ZoneTexte 6"/>
          <p:cNvSpPr txBox="1"/>
          <p:nvPr/>
        </p:nvSpPr>
        <p:spPr>
          <a:xfrm>
            <a:off x="5560793" y="1883117"/>
            <a:ext cx="638610" cy="323165"/>
          </a:xfrm>
          <a:prstGeom prst="rect">
            <a:avLst/>
          </a:prstGeom>
          <a:noFill/>
        </p:spPr>
        <p:txBody>
          <a:bodyPr wrap="none" rtlCol="0">
            <a:spAutoFit/>
          </a:bodyPr>
          <a:lstStyle/>
          <a:p>
            <a:r>
              <a:rPr lang="fr-FR" sz="1500" b="1" dirty="0">
                <a:solidFill>
                  <a:schemeClr val="bg1"/>
                </a:solidFill>
              </a:rPr>
              <a:t>Talus</a:t>
            </a:r>
          </a:p>
        </p:txBody>
      </p:sp>
      <p:cxnSp>
        <p:nvCxnSpPr>
          <p:cNvPr id="8" name="Connecteur droit avec flèche 7"/>
          <p:cNvCxnSpPr/>
          <p:nvPr/>
        </p:nvCxnSpPr>
        <p:spPr>
          <a:xfrm rot="10800000">
            <a:off x="7980218" y="3040222"/>
            <a:ext cx="205222" cy="186082"/>
          </a:xfrm>
          <a:prstGeom prst="straightConnector1">
            <a:avLst/>
          </a:prstGeom>
          <a:ln>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11" name="Connecteur droit avec flèche 10"/>
          <p:cNvCxnSpPr/>
          <p:nvPr/>
        </p:nvCxnSpPr>
        <p:spPr>
          <a:xfrm rot="10800000">
            <a:off x="6199403" y="2396495"/>
            <a:ext cx="241222" cy="186082"/>
          </a:xfrm>
          <a:prstGeom prst="straightConnector1">
            <a:avLst/>
          </a:prstGeom>
          <a:ln>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3" name="ZoneTexte 12"/>
          <p:cNvSpPr txBox="1"/>
          <p:nvPr/>
        </p:nvSpPr>
        <p:spPr>
          <a:xfrm>
            <a:off x="7980218" y="2582577"/>
            <a:ext cx="638610" cy="323165"/>
          </a:xfrm>
          <a:prstGeom prst="rect">
            <a:avLst/>
          </a:prstGeom>
          <a:noFill/>
        </p:spPr>
        <p:txBody>
          <a:bodyPr wrap="none" rtlCol="0">
            <a:spAutoFit/>
          </a:bodyPr>
          <a:lstStyle/>
          <a:p>
            <a:r>
              <a:rPr lang="fr-FR" sz="1500" b="1" dirty="0">
                <a:solidFill>
                  <a:schemeClr val="bg1"/>
                </a:solidFill>
              </a:rPr>
              <a:t>Talus</a:t>
            </a:r>
          </a:p>
        </p:txBody>
      </p:sp>
      <p:sp>
        <p:nvSpPr>
          <p:cNvPr id="10"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2"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24</a:t>
            </a:fld>
            <a:endParaRPr lang="fr-FR" b="1" dirty="0">
              <a:latin typeface="Century Gothic"/>
              <a:cs typeface="Century Gothic"/>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r>
              <a:rPr lang="fr-FR" b="1" dirty="0">
                <a:solidFill>
                  <a:schemeClr val="accent1"/>
                </a:solidFill>
              </a:rPr>
              <a:t>Corps</a:t>
            </a:r>
            <a:r>
              <a:rPr lang="fr-FR" b="1" dirty="0"/>
              <a:t/>
            </a:r>
            <a:br>
              <a:rPr lang="fr-FR" b="1" dirty="0"/>
            </a:br>
            <a:r>
              <a:rPr lang="fr-FR" dirty="0"/>
              <a:t>Le corps d’un caractère est toujours égal à la </a:t>
            </a:r>
            <a:r>
              <a:rPr lang="fr-FR" b="1" dirty="0"/>
              <a:t>hauteur de son œil</a:t>
            </a:r>
            <a:r>
              <a:rPr lang="fr-FR" dirty="0"/>
              <a:t> augmentée de son talus de pied et de son talus de tête</a:t>
            </a:r>
            <a:r>
              <a:rPr lang="fr-FR" b="1" dirty="0"/>
              <a:t> </a:t>
            </a:r>
            <a:endParaRPr lang="fr-FR" dirty="0"/>
          </a:p>
        </p:txBody>
      </p:sp>
      <p:sp>
        <p:nvSpPr>
          <p:cNvPr id="4" name="Rectangle 3"/>
          <p:cNvSpPr/>
          <p:nvPr/>
        </p:nvSpPr>
        <p:spPr>
          <a:xfrm>
            <a:off x="5375283" y="-101896"/>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Vocabulaire</a:t>
            </a:r>
          </a:p>
        </p:txBody>
      </p:sp>
      <p:pic>
        <p:nvPicPr>
          <p:cNvPr id="7" name="Image 6"/>
          <p:cNvPicPr>
            <a:picLocks noChangeAspect="1"/>
          </p:cNvPicPr>
          <p:nvPr/>
        </p:nvPicPr>
        <p:blipFill>
          <a:blip r:embed="rId2"/>
          <a:srcRect l="21448"/>
          <a:stretch>
            <a:fillRect/>
          </a:stretch>
        </p:blipFill>
        <p:spPr>
          <a:xfrm>
            <a:off x="5375282" y="1573213"/>
            <a:ext cx="3612285" cy="4552950"/>
          </a:xfrm>
          <a:prstGeom prst="rect">
            <a:avLst/>
          </a:prstGeom>
        </p:spPr>
      </p:pic>
      <p:cxnSp>
        <p:nvCxnSpPr>
          <p:cNvPr id="12" name="Connecteur droit avec flèche 11"/>
          <p:cNvCxnSpPr/>
          <p:nvPr/>
        </p:nvCxnSpPr>
        <p:spPr>
          <a:xfrm rot="10800000">
            <a:off x="7580207" y="2160835"/>
            <a:ext cx="1083295" cy="701692"/>
          </a:xfrm>
          <a:prstGeom prst="straightConnector1">
            <a:avLst/>
          </a:prstGeom>
          <a:ln>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3" name="ZoneTexte 12"/>
          <p:cNvSpPr txBox="1"/>
          <p:nvPr/>
        </p:nvSpPr>
        <p:spPr>
          <a:xfrm>
            <a:off x="7872219" y="2110830"/>
            <a:ext cx="561591" cy="323165"/>
          </a:xfrm>
          <a:prstGeom prst="rect">
            <a:avLst/>
          </a:prstGeom>
          <a:noFill/>
        </p:spPr>
        <p:txBody>
          <a:bodyPr wrap="none" rtlCol="0">
            <a:spAutoFit/>
          </a:bodyPr>
          <a:lstStyle/>
          <a:p>
            <a:r>
              <a:rPr lang="fr-FR" sz="1500" b="1" dirty="0">
                <a:solidFill>
                  <a:schemeClr val="bg1"/>
                </a:solidFill>
              </a:rPr>
              <a:t>Oeil</a:t>
            </a:r>
          </a:p>
        </p:txBody>
      </p:sp>
      <p:cxnSp>
        <p:nvCxnSpPr>
          <p:cNvPr id="14" name="Connecteur droit 13"/>
          <p:cNvCxnSpPr/>
          <p:nvPr/>
        </p:nvCxnSpPr>
        <p:spPr>
          <a:xfrm flipV="1">
            <a:off x="6230170" y="2044700"/>
            <a:ext cx="1840051" cy="616994"/>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Connecteur droit 14"/>
          <p:cNvCxnSpPr/>
          <p:nvPr/>
        </p:nvCxnSpPr>
        <p:spPr>
          <a:xfrm flipV="1">
            <a:off x="7150195" y="2710110"/>
            <a:ext cx="1840051" cy="616994"/>
          </a:xfrm>
          <a:prstGeom prst="line">
            <a:avLst/>
          </a:prstGeom>
        </p:spPr>
        <p:style>
          <a:lnRef idx="2">
            <a:schemeClr val="accent1"/>
          </a:lnRef>
          <a:fillRef idx="0">
            <a:schemeClr val="accent1"/>
          </a:fillRef>
          <a:effectRef idx="1">
            <a:schemeClr val="accent1"/>
          </a:effectRef>
          <a:fontRef idx="minor">
            <a:schemeClr val="tx1"/>
          </a:fontRef>
        </p:style>
      </p:cxnSp>
      <p:sp>
        <p:nvSpPr>
          <p:cNvPr id="10"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1"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25</a:t>
            </a:fld>
            <a:endParaRPr lang="fr-FR" b="1" dirty="0">
              <a:latin typeface="Century Gothic"/>
              <a:cs typeface="Century Gothic"/>
            </a:endParaRPr>
          </a:p>
        </p:txBody>
      </p:sp>
      <p:cxnSp>
        <p:nvCxnSpPr>
          <p:cNvPr id="16" name="Connecteur droit 15"/>
          <p:cNvCxnSpPr/>
          <p:nvPr/>
        </p:nvCxnSpPr>
        <p:spPr>
          <a:xfrm flipV="1">
            <a:off x="5375282" y="2160835"/>
            <a:ext cx="1840051" cy="555939"/>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flipV="1">
            <a:off x="6823451" y="3033874"/>
            <a:ext cx="1840051" cy="763745"/>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Connecteur droit avec flèche 20"/>
          <p:cNvCxnSpPr/>
          <p:nvPr/>
        </p:nvCxnSpPr>
        <p:spPr>
          <a:xfrm rot="10800000">
            <a:off x="5375283" y="2710111"/>
            <a:ext cx="1448168" cy="1087509"/>
          </a:xfrm>
          <a:prstGeom prst="straightConnector1">
            <a:avLst/>
          </a:prstGeom>
          <a:ln>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23" name="ZoneTexte 22"/>
          <p:cNvSpPr txBox="1"/>
          <p:nvPr/>
        </p:nvSpPr>
        <p:spPr>
          <a:xfrm>
            <a:off x="6092512" y="3033874"/>
            <a:ext cx="730939" cy="323165"/>
          </a:xfrm>
          <a:prstGeom prst="rect">
            <a:avLst/>
          </a:prstGeom>
          <a:noFill/>
        </p:spPr>
        <p:txBody>
          <a:bodyPr wrap="none" rtlCol="0">
            <a:spAutoFit/>
          </a:bodyPr>
          <a:lstStyle/>
          <a:p>
            <a:r>
              <a:rPr lang="fr-FR" sz="1500" b="1" dirty="0">
                <a:solidFill>
                  <a:schemeClr val="bg1"/>
                </a:solidFill>
              </a:rPr>
              <a:t>Corps</a:t>
            </a: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r>
              <a:rPr lang="fr-FR" b="1" dirty="0">
                <a:solidFill>
                  <a:srgbClr val="E07726"/>
                </a:solidFill>
              </a:rPr>
              <a:t>Bloc typographique</a:t>
            </a:r>
            <a:r>
              <a:rPr lang="fr-FR" dirty="0"/>
              <a:t/>
            </a:r>
            <a:br>
              <a:rPr lang="fr-FR" dirty="0"/>
            </a:br>
            <a:r>
              <a:rPr lang="fr-FR" dirty="0"/>
              <a:t/>
            </a:r>
            <a:br>
              <a:rPr lang="fr-FR" dirty="0"/>
            </a:br>
            <a:r>
              <a:rPr lang="fr-FR" dirty="0"/>
              <a:t>Le prisme rectangulaire sur lequel le caractère est dressé. </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Vocabulaire</a:t>
            </a:r>
          </a:p>
        </p:txBody>
      </p:sp>
      <p:pic>
        <p:nvPicPr>
          <p:cNvPr id="19" name="Image 18"/>
          <p:cNvPicPr>
            <a:picLocks noChangeAspect="1"/>
          </p:cNvPicPr>
          <p:nvPr/>
        </p:nvPicPr>
        <p:blipFill>
          <a:blip r:embed="rId2"/>
          <a:stretch>
            <a:fillRect/>
          </a:stretch>
        </p:blipFill>
        <p:spPr>
          <a:xfrm>
            <a:off x="5375283" y="1516600"/>
            <a:ext cx="3768718" cy="4485239"/>
          </a:xfrm>
          <a:prstGeom prst="rect">
            <a:avLst/>
          </a:prstGeom>
        </p:spPr>
      </p:pic>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26</a:t>
            </a:fld>
            <a:endParaRPr lang="fr-FR" b="1" dirty="0">
              <a:latin typeface="Century Gothic"/>
              <a:cs typeface="Century Gothic"/>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r>
              <a:rPr lang="fr-FR" b="1" dirty="0">
                <a:solidFill>
                  <a:schemeClr val="accent1"/>
                </a:solidFill>
              </a:rPr>
              <a:t>L’approche </a:t>
            </a:r>
            <a:r>
              <a:rPr lang="fr-FR" dirty="0"/>
              <a:t>est l'espace entre deux lettres consécutives</a:t>
            </a:r>
          </a:p>
          <a:p>
            <a:r>
              <a:rPr lang="fr-FR" dirty="0"/>
              <a:t>Ne pas confondre</a:t>
            </a:r>
          </a:p>
          <a:p>
            <a:pPr lvl="1">
              <a:buNone/>
            </a:pPr>
            <a:r>
              <a:rPr lang="fr-FR" dirty="0"/>
              <a:t>l’approche de </a:t>
            </a:r>
            <a:r>
              <a:rPr lang="fr-FR" b="1" dirty="0"/>
              <a:t>paire </a:t>
            </a:r>
            <a:r>
              <a:rPr lang="fr-FR" dirty="0"/>
              <a:t>(crénage)</a:t>
            </a:r>
          </a:p>
          <a:p>
            <a:pPr lvl="1">
              <a:buNone/>
            </a:pPr>
            <a:r>
              <a:rPr lang="fr-FR" dirty="0"/>
              <a:t>et l’approche de </a:t>
            </a:r>
            <a:r>
              <a:rPr lang="fr-FR" b="1" dirty="0"/>
              <a:t>groupe</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Vocabulaire</a:t>
            </a:r>
          </a:p>
        </p:txBody>
      </p:sp>
      <p:grpSp>
        <p:nvGrpSpPr>
          <p:cNvPr id="16" name="Grouper 15"/>
          <p:cNvGrpSpPr/>
          <p:nvPr/>
        </p:nvGrpSpPr>
        <p:grpSpPr>
          <a:xfrm>
            <a:off x="5392762" y="1492110"/>
            <a:ext cx="3510385" cy="3827309"/>
            <a:chOff x="4811628" y="1653091"/>
            <a:chExt cx="4175939" cy="4552950"/>
          </a:xfrm>
        </p:grpSpPr>
        <p:pic>
          <p:nvPicPr>
            <p:cNvPr id="7" name="Image 6"/>
            <p:cNvPicPr>
              <a:picLocks noChangeAspect="1"/>
            </p:cNvPicPr>
            <p:nvPr/>
          </p:nvPicPr>
          <p:blipFill>
            <a:blip r:embed="rId2"/>
            <a:srcRect l="21448"/>
            <a:stretch>
              <a:fillRect/>
            </a:stretch>
          </p:blipFill>
          <p:spPr>
            <a:xfrm>
              <a:off x="5375282" y="1653091"/>
              <a:ext cx="3612285" cy="4552950"/>
            </a:xfrm>
            <a:prstGeom prst="rect">
              <a:avLst/>
            </a:prstGeom>
          </p:spPr>
        </p:pic>
        <p:cxnSp>
          <p:nvCxnSpPr>
            <p:cNvPr id="9" name="Connecteur droit avec flèche 8"/>
            <p:cNvCxnSpPr/>
            <p:nvPr/>
          </p:nvCxnSpPr>
          <p:spPr>
            <a:xfrm rot="10800000" flipV="1">
              <a:off x="6060168" y="2711959"/>
              <a:ext cx="230004" cy="111828"/>
            </a:xfrm>
            <a:prstGeom prst="straightConnector1">
              <a:avLst/>
            </a:prstGeom>
            <a:ln>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0" name="ZoneTexte 9"/>
            <p:cNvSpPr txBox="1"/>
            <p:nvPr/>
          </p:nvSpPr>
          <p:spPr>
            <a:xfrm>
              <a:off x="7590913" y="2068577"/>
              <a:ext cx="1127307" cy="329517"/>
            </a:xfrm>
            <a:prstGeom prst="rect">
              <a:avLst/>
            </a:prstGeom>
            <a:noFill/>
          </p:spPr>
          <p:txBody>
            <a:bodyPr wrap="square" rtlCol="0">
              <a:spAutoFit/>
            </a:bodyPr>
            <a:lstStyle/>
            <a:p>
              <a:r>
                <a:rPr lang="fr-FR" sz="1200" b="1" dirty="0">
                  <a:solidFill>
                    <a:schemeClr val="bg1"/>
                  </a:solidFill>
                </a:rPr>
                <a:t>Approche</a:t>
              </a:r>
            </a:p>
          </p:txBody>
        </p:sp>
        <p:cxnSp>
          <p:nvCxnSpPr>
            <p:cNvPr id="14" name="Connecteur droit avec flèche 13"/>
            <p:cNvCxnSpPr/>
            <p:nvPr/>
          </p:nvCxnSpPr>
          <p:spPr>
            <a:xfrm rot="10800000" flipV="1">
              <a:off x="7310200" y="2300168"/>
              <a:ext cx="230004" cy="111828"/>
            </a:xfrm>
            <a:prstGeom prst="straightConnector1">
              <a:avLst/>
            </a:prstGeom>
            <a:ln>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5" name="ZoneTexte 14"/>
            <p:cNvSpPr txBox="1"/>
            <p:nvPr/>
          </p:nvSpPr>
          <p:spPr>
            <a:xfrm>
              <a:off x="4811628" y="2823788"/>
              <a:ext cx="1127307" cy="329517"/>
            </a:xfrm>
            <a:prstGeom prst="rect">
              <a:avLst/>
            </a:prstGeom>
            <a:noFill/>
          </p:spPr>
          <p:txBody>
            <a:bodyPr wrap="square" rtlCol="0">
              <a:spAutoFit/>
            </a:bodyPr>
            <a:lstStyle/>
            <a:p>
              <a:r>
                <a:rPr lang="fr-FR" sz="1200" b="1" dirty="0">
                  <a:solidFill>
                    <a:schemeClr val="bg1"/>
                  </a:solidFill>
                </a:rPr>
                <a:t>Approche</a:t>
              </a:r>
            </a:p>
          </p:txBody>
        </p:sp>
      </p:grpSp>
      <p:sp>
        <p:nvSpPr>
          <p:cNvPr id="12"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3"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27</a:t>
            </a:fld>
            <a:endParaRPr lang="fr-FR" b="1" dirty="0">
              <a:latin typeface="Century Gothic"/>
              <a:cs typeface="Century Gothic"/>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7" y="2044700"/>
            <a:ext cx="4386925" cy="4081463"/>
          </a:xfrm>
        </p:spPr>
        <p:txBody>
          <a:bodyPr>
            <a:normAutofit/>
          </a:bodyPr>
          <a:lstStyle/>
          <a:p>
            <a:pPr marL="34925" lvl="1" indent="0">
              <a:buNone/>
            </a:pPr>
            <a:r>
              <a:rPr lang="fr-FR" b="1" dirty="0">
                <a:solidFill>
                  <a:srgbClr val="FF6719"/>
                </a:solidFill>
              </a:rPr>
              <a:t>l'approche de paire</a:t>
            </a:r>
            <a:r>
              <a:rPr lang="fr-FR" dirty="0"/>
              <a:t/>
            </a:r>
            <a:br>
              <a:rPr lang="fr-FR" dirty="0"/>
            </a:br>
            <a:r>
              <a:rPr lang="fr-FR" dirty="0"/>
              <a:t>est l’espacement particulier à certaines paires de caractères. On l’appelle aussi</a:t>
            </a:r>
            <a:r>
              <a:rPr lang="fr-FR" dirty="0">
                <a:solidFill>
                  <a:srgbClr val="FF6719"/>
                </a:solidFill>
              </a:rPr>
              <a:t> </a:t>
            </a:r>
            <a:r>
              <a:rPr lang="fr-FR" b="1" dirty="0">
                <a:solidFill>
                  <a:srgbClr val="FF6719"/>
                </a:solidFill>
              </a:rPr>
              <a:t>crénage</a:t>
            </a:r>
          </a:p>
          <a:p>
            <a:pPr marL="384175" lvl="2" indent="0">
              <a:buNone/>
            </a:pPr>
            <a:r>
              <a:rPr lang="fr-FR" sz="2000"/>
              <a:t>Dans une police bien crénée, </a:t>
            </a:r>
            <a:r>
              <a:rPr lang="fr-FR" sz="2000" b="1"/>
              <a:t>l'espace optique entre 2 lettres </a:t>
            </a:r>
            <a:r>
              <a:rPr lang="fr-FR" sz="2000"/>
              <a:t>est </a:t>
            </a:r>
            <a:r>
              <a:rPr lang="fr-FR" sz="2000" b="1"/>
              <a:t>identique</a:t>
            </a:r>
          </a:p>
          <a:p>
            <a:pPr marL="384175" lvl="2" indent="0">
              <a:buNone/>
            </a:pPr>
            <a:r>
              <a:rPr lang="fr-FR" sz="2000"/>
              <a:t>Dans une fonte de caractère, le crénage est fait </a:t>
            </a:r>
            <a:r>
              <a:rPr lang="fr-FR" sz="2000" b="1"/>
              <a:t>manuellement</a:t>
            </a:r>
            <a:r>
              <a:rPr lang="fr-FR" sz="2000"/>
              <a:t> pour toutes les paires de caractères </a:t>
            </a:r>
            <a:r>
              <a:rPr lang="fr-FR" sz="2000" b="1"/>
              <a:t>une à une</a:t>
            </a:r>
            <a:endParaRPr lang="fr-FR" sz="2000" b="1" dirty="0"/>
          </a:p>
        </p:txBody>
      </p:sp>
      <p:sp>
        <p:nvSpPr>
          <p:cNvPr id="2" name="Titre 1"/>
          <p:cNvSpPr>
            <a:spLocks noGrp="1"/>
          </p:cNvSpPr>
          <p:nvPr>
            <p:ph type="title"/>
          </p:nvPr>
        </p:nvSpPr>
        <p:spPr/>
        <p:txBody>
          <a:bodyPr/>
          <a:lstStyle/>
          <a:p>
            <a:pPr algn="l"/>
            <a:r>
              <a:rPr lang="fr-FR" dirty="0"/>
              <a:t>Vocabulaire</a:t>
            </a:r>
          </a:p>
        </p:txBody>
      </p:sp>
      <p:sp>
        <p:nvSpPr>
          <p:cNvPr id="18" name="Rectangle 17"/>
          <p:cNvSpPr/>
          <p:nvPr/>
        </p:nvSpPr>
        <p:spPr>
          <a:xfrm>
            <a:off x="5375282" y="0"/>
            <a:ext cx="3768718" cy="6858000"/>
          </a:xfrm>
          <a:prstGeom prst="rect">
            <a:avLst/>
          </a:prstGeom>
          <a:solidFill>
            <a:srgbClr val="3A3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pic>
        <p:nvPicPr>
          <p:cNvPr id="16" name="Image 15"/>
          <p:cNvPicPr>
            <a:picLocks noChangeAspect="1"/>
          </p:cNvPicPr>
          <p:nvPr/>
        </p:nvPicPr>
        <p:blipFill>
          <a:blip r:embed="rId3"/>
          <a:srcRect l="17144" t="21835" r="16357" b="29782"/>
          <a:stretch>
            <a:fillRect/>
          </a:stretch>
        </p:blipFill>
        <p:spPr>
          <a:xfrm>
            <a:off x="5375282" y="1687251"/>
            <a:ext cx="3768718" cy="2021283"/>
          </a:xfrm>
          <a:prstGeom prst="rect">
            <a:avLst/>
          </a:prstGeom>
        </p:spPr>
      </p:pic>
      <p:pic>
        <p:nvPicPr>
          <p:cNvPr id="13" name="Image 12"/>
          <p:cNvPicPr>
            <a:picLocks noChangeAspect="1"/>
          </p:cNvPicPr>
          <p:nvPr/>
        </p:nvPicPr>
        <p:blipFill>
          <a:blip r:embed="rId4"/>
          <a:stretch>
            <a:fillRect/>
          </a:stretch>
        </p:blipFill>
        <p:spPr>
          <a:xfrm>
            <a:off x="5375282" y="4502405"/>
            <a:ext cx="3768718" cy="1177724"/>
          </a:xfrm>
          <a:prstGeom prst="rect">
            <a:avLst/>
          </a:prstGeom>
        </p:spPr>
      </p:pic>
      <p:sp>
        <p:nvSpPr>
          <p:cNvPr id="19"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20"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28</a:t>
            </a:fld>
            <a:endParaRPr lang="fr-FR" b="1" dirty="0">
              <a:latin typeface="Century Gothic"/>
              <a:cs typeface="Century Gothic"/>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7" y="2044700"/>
            <a:ext cx="4386925" cy="4081463"/>
          </a:xfrm>
        </p:spPr>
        <p:txBody>
          <a:bodyPr>
            <a:normAutofit/>
          </a:bodyPr>
          <a:lstStyle/>
          <a:p>
            <a:pPr marL="34925" lvl="1" indent="0"/>
            <a:r>
              <a:rPr lang="fr-FR" b="1" dirty="0">
                <a:solidFill>
                  <a:schemeClr val="accent1"/>
                </a:solidFill>
              </a:rPr>
              <a:t>L’alignement</a:t>
            </a:r>
            <a:r>
              <a:rPr lang="fr-FR" dirty="0"/>
              <a:t> c’est le </a:t>
            </a:r>
            <a:r>
              <a:rPr lang="fr-FR" b="1" dirty="0"/>
              <a:t>positionnement du texte</a:t>
            </a:r>
            <a:r>
              <a:rPr lang="fr-FR" dirty="0"/>
              <a:t> par rapport aux marges de la page</a:t>
            </a:r>
          </a:p>
          <a:p>
            <a:pPr marL="34925" lvl="1" indent="0"/>
            <a:endParaRPr lang="fr-FR" dirty="0"/>
          </a:p>
          <a:p>
            <a:pPr marL="34925" lvl="1" indent="0"/>
            <a:r>
              <a:rPr lang="fr-FR" dirty="0"/>
              <a:t>Pour un alignement </a:t>
            </a:r>
            <a:br>
              <a:rPr lang="fr-FR" dirty="0"/>
            </a:br>
            <a:r>
              <a:rPr lang="fr-FR" i="1" dirty="0"/>
              <a:t>« en lignes libre » </a:t>
            </a:r>
            <a:r>
              <a:rPr lang="fr-FR" dirty="0"/>
              <a:t>à gauche </a:t>
            </a:r>
            <a:br>
              <a:rPr lang="fr-FR" dirty="0"/>
            </a:br>
            <a:r>
              <a:rPr lang="fr-FR" dirty="0"/>
              <a:t>ou à droite, on parle de </a:t>
            </a:r>
            <a:r>
              <a:rPr lang="fr-FR" b="1" dirty="0"/>
              <a:t>composition en </a:t>
            </a:r>
            <a:r>
              <a:rPr lang="fr-FR" b="1" dirty="0">
                <a:solidFill>
                  <a:srgbClr val="E07726"/>
                </a:solidFill>
              </a:rPr>
              <a:t>drapeau</a:t>
            </a:r>
          </a:p>
        </p:txBody>
      </p:sp>
      <p:sp>
        <p:nvSpPr>
          <p:cNvPr id="2" name="Titre 1"/>
          <p:cNvSpPr>
            <a:spLocks noGrp="1"/>
          </p:cNvSpPr>
          <p:nvPr>
            <p:ph type="title"/>
          </p:nvPr>
        </p:nvSpPr>
        <p:spPr/>
        <p:txBody>
          <a:bodyPr/>
          <a:lstStyle/>
          <a:p>
            <a:pPr algn="l"/>
            <a:r>
              <a:rPr lang="fr-FR" dirty="0"/>
              <a:t>Alignement</a:t>
            </a:r>
          </a:p>
        </p:txBody>
      </p:sp>
      <p:sp>
        <p:nvSpPr>
          <p:cNvPr id="18" name="Rectangle 17"/>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7"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8"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29</a:t>
            </a:fld>
            <a:endParaRPr lang="fr-FR" b="1" dirty="0">
              <a:latin typeface="Century Gothic"/>
              <a:cs typeface="Century Gothic"/>
            </a:endParaRPr>
          </a:p>
        </p:txBody>
      </p:sp>
      <p:pic>
        <p:nvPicPr>
          <p:cNvPr id="10" name="Image 9"/>
          <p:cNvPicPr>
            <a:picLocks noChangeAspect="1"/>
          </p:cNvPicPr>
          <p:nvPr/>
        </p:nvPicPr>
        <p:blipFill>
          <a:blip r:embed="rId3"/>
          <a:stretch>
            <a:fillRect/>
          </a:stretch>
        </p:blipFill>
        <p:spPr>
          <a:xfrm>
            <a:off x="5459570" y="1670300"/>
            <a:ext cx="3628725" cy="327209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fr-FR" dirty="0"/>
              <a:t>Généralités</a:t>
            </a:r>
          </a:p>
        </p:txBody>
      </p:sp>
      <p:sp>
        <p:nvSpPr>
          <p:cNvPr id="3" name="Espace réservé du contenu 2"/>
          <p:cNvSpPr>
            <a:spLocks noGrp="1"/>
          </p:cNvSpPr>
          <p:nvPr>
            <p:ph idx="1"/>
          </p:nvPr>
        </p:nvSpPr>
        <p:spPr>
          <a:xfrm>
            <a:off x="988358" y="2044700"/>
            <a:ext cx="4386924" cy="4081463"/>
          </a:xfrm>
        </p:spPr>
        <p:txBody>
          <a:bodyPr>
            <a:normAutofit/>
          </a:bodyPr>
          <a:lstStyle/>
          <a:p>
            <a:r>
              <a:rPr lang="fr-FR" b="1" dirty="0">
                <a:solidFill>
                  <a:schemeClr val="accent1"/>
                </a:solidFill>
              </a:rPr>
              <a:t>Un caractère, ou glyphe </a:t>
            </a:r>
            <a:r>
              <a:rPr lang="fr-FR" dirty="0"/>
              <a:t>désigne un </a:t>
            </a:r>
            <a:r>
              <a:rPr lang="fr-FR" b="1" dirty="0"/>
              <a:t>signe </a:t>
            </a:r>
            <a:r>
              <a:rPr lang="fr-FR" dirty="0"/>
              <a:t>tracé ou écrit</a:t>
            </a:r>
          </a:p>
          <a:p>
            <a:endParaRPr lang="fr-FR" dirty="0"/>
          </a:p>
          <a:p>
            <a:pPr lvl="1">
              <a:buNone/>
            </a:pPr>
            <a:r>
              <a:rPr lang="fr-FR" dirty="0"/>
              <a:t>qu’il soit une </a:t>
            </a:r>
            <a:r>
              <a:rPr lang="fr-FR" b="1" dirty="0"/>
              <a:t>lettre</a:t>
            </a:r>
          </a:p>
          <a:p>
            <a:pPr lvl="1">
              <a:buNone/>
            </a:pPr>
            <a:r>
              <a:rPr lang="fr-FR" dirty="0"/>
              <a:t>un signe de </a:t>
            </a:r>
            <a:r>
              <a:rPr lang="fr-FR" b="1" dirty="0"/>
              <a:t>ponctuation</a:t>
            </a:r>
          </a:p>
          <a:p>
            <a:pPr lvl="1">
              <a:buNone/>
            </a:pPr>
            <a:r>
              <a:rPr lang="fr-FR" dirty="0"/>
              <a:t>un </a:t>
            </a:r>
            <a:r>
              <a:rPr lang="fr-FR" b="1" dirty="0"/>
              <a:t>chiffre</a:t>
            </a:r>
          </a:p>
          <a:p>
            <a:pPr lvl="1">
              <a:buNone/>
            </a:pPr>
            <a:r>
              <a:rPr lang="fr-FR" dirty="0"/>
              <a:t>un </a:t>
            </a:r>
            <a:r>
              <a:rPr lang="fr-FR" b="1" dirty="0"/>
              <a:t>symbole</a:t>
            </a:r>
            <a:r>
              <a:rPr lang="fr-FR" dirty="0"/>
              <a:t>, etc.</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pic>
        <p:nvPicPr>
          <p:cNvPr id="5" name="Image 4"/>
          <p:cNvPicPr>
            <a:picLocks noChangeAspect="1"/>
          </p:cNvPicPr>
          <p:nvPr/>
        </p:nvPicPr>
        <p:blipFill>
          <a:blip r:embed="rId2">
            <a:lum bright="6000"/>
          </a:blip>
          <a:srcRect l="10127" t="71911" r="11288" b="7525"/>
          <a:stretch>
            <a:fillRect/>
          </a:stretch>
        </p:blipFill>
        <p:spPr>
          <a:xfrm>
            <a:off x="5375282" y="2044700"/>
            <a:ext cx="3768718" cy="986193"/>
          </a:xfrm>
          <a:prstGeom prst="rect">
            <a:avLst/>
          </a:prstGeom>
        </p:spPr>
      </p:pic>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a:t>
            </a:fld>
            <a:endParaRPr lang="fr-FR" b="1" dirty="0">
              <a:latin typeface="Century Gothic"/>
              <a:cs typeface="Century Gothic"/>
            </a:endParaRPr>
          </a:p>
        </p:txBody>
      </p:sp>
      <p:pic>
        <p:nvPicPr>
          <p:cNvPr id="8" name="Image 7"/>
          <p:cNvPicPr>
            <a:picLocks noChangeAspect="1"/>
          </p:cNvPicPr>
          <p:nvPr/>
        </p:nvPicPr>
        <p:blipFill>
          <a:blip r:embed="rId3"/>
          <a:srcRect l="13301" t="11698" r="12641" b="8601"/>
          <a:stretch>
            <a:fillRect/>
          </a:stretch>
        </p:blipFill>
        <p:spPr>
          <a:xfrm>
            <a:off x="5738328" y="3321801"/>
            <a:ext cx="3042626" cy="2804362"/>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7" y="2044700"/>
            <a:ext cx="4386925" cy="4081463"/>
          </a:xfrm>
        </p:spPr>
        <p:txBody>
          <a:bodyPr>
            <a:normAutofit/>
          </a:bodyPr>
          <a:lstStyle/>
          <a:p>
            <a:pPr marL="34925" lvl="1" indent="0">
              <a:buNone/>
            </a:pPr>
            <a:r>
              <a:rPr lang="fr-FR" dirty="0"/>
              <a:t>Il existe 4 types d'alignement :</a:t>
            </a:r>
          </a:p>
          <a:p>
            <a:pPr marL="34925" lvl="1" indent="0">
              <a:buNone/>
            </a:pPr>
            <a:endParaRPr lang="fr-FR" dirty="0"/>
          </a:p>
          <a:p>
            <a:pPr marL="989013" lvl="1" indent="0">
              <a:spcAft>
                <a:spcPts val="3600"/>
              </a:spcAft>
              <a:buNone/>
            </a:pPr>
            <a:r>
              <a:rPr lang="fr-FR" b="1" dirty="0">
                <a:solidFill>
                  <a:srgbClr val="FF6719"/>
                </a:solidFill>
              </a:rPr>
              <a:t>fer à gauche</a:t>
            </a:r>
          </a:p>
          <a:p>
            <a:pPr marL="989013" lvl="1" indent="0">
              <a:spcAft>
                <a:spcPts val="3600"/>
              </a:spcAft>
              <a:buNone/>
            </a:pPr>
            <a:r>
              <a:rPr lang="fr-FR" b="1" dirty="0">
                <a:solidFill>
                  <a:srgbClr val="FF6719"/>
                </a:solidFill>
              </a:rPr>
              <a:t>fer à droite</a:t>
            </a:r>
          </a:p>
          <a:p>
            <a:pPr marL="989013" lvl="1" indent="0">
              <a:spcAft>
                <a:spcPts val="3600"/>
              </a:spcAft>
              <a:buNone/>
            </a:pPr>
            <a:r>
              <a:rPr lang="fr-FR" b="1" dirty="0">
                <a:solidFill>
                  <a:srgbClr val="FF6719"/>
                </a:solidFill>
              </a:rPr>
              <a:t> justifié </a:t>
            </a:r>
          </a:p>
          <a:p>
            <a:pPr marL="989013" lvl="1" indent="0">
              <a:spcAft>
                <a:spcPts val="3600"/>
              </a:spcAft>
              <a:buNone/>
            </a:pPr>
            <a:r>
              <a:rPr lang="fr-FR" b="1" dirty="0">
                <a:solidFill>
                  <a:srgbClr val="FF6719"/>
                </a:solidFill>
              </a:rPr>
              <a:t>Centré</a:t>
            </a:r>
          </a:p>
        </p:txBody>
      </p:sp>
      <p:sp>
        <p:nvSpPr>
          <p:cNvPr id="2" name="Titre 1"/>
          <p:cNvSpPr>
            <a:spLocks noGrp="1"/>
          </p:cNvSpPr>
          <p:nvPr>
            <p:ph type="title"/>
          </p:nvPr>
        </p:nvSpPr>
        <p:spPr/>
        <p:txBody>
          <a:bodyPr/>
          <a:lstStyle/>
          <a:p>
            <a:pPr algn="l"/>
            <a:r>
              <a:rPr lang="fr-FR" dirty="0"/>
              <a:t>Alignement</a:t>
            </a:r>
          </a:p>
        </p:txBody>
      </p:sp>
      <p:sp>
        <p:nvSpPr>
          <p:cNvPr id="18" name="Rectangle 17"/>
          <p:cNvSpPr/>
          <p:nvPr/>
        </p:nvSpPr>
        <p:spPr>
          <a:xfrm>
            <a:off x="5375282" y="794"/>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pic>
        <p:nvPicPr>
          <p:cNvPr id="5" name="Image 4"/>
          <p:cNvPicPr>
            <a:picLocks noChangeAspect="1"/>
          </p:cNvPicPr>
          <p:nvPr/>
        </p:nvPicPr>
        <p:blipFill>
          <a:blip r:embed="rId3"/>
          <a:stretch>
            <a:fillRect/>
          </a:stretch>
        </p:blipFill>
        <p:spPr>
          <a:xfrm>
            <a:off x="5511366" y="305267"/>
            <a:ext cx="3352889" cy="1346437"/>
          </a:xfrm>
          <a:prstGeom prst="rect">
            <a:avLst/>
          </a:prstGeom>
        </p:spPr>
      </p:pic>
      <p:pic>
        <p:nvPicPr>
          <p:cNvPr id="6" name="Image 5"/>
          <p:cNvPicPr>
            <a:picLocks noChangeAspect="1"/>
          </p:cNvPicPr>
          <p:nvPr/>
        </p:nvPicPr>
        <p:blipFill>
          <a:blip r:embed="rId4"/>
          <a:stretch>
            <a:fillRect/>
          </a:stretch>
        </p:blipFill>
        <p:spPr>
          <a:xfrm>
            <a:off x="5511365" y="1816222"/>
            <a:ext cx="3260597" cy="1346769"/>
          </a:xfrm>
          <a:prstGeom prst="rect">
            <a:avLst/>
          </a:prstGeom>
        </p:spPr>
      </p:pic>
      <p:pic>
        <p:nvPicPr>
          <p:cNvPr id="7" name="Image 6"/>
          <p:cNvPicPr>
            <a:picLocks noChangeAspect="1"/>
          </p:cNvPicPr>
          <p:nvPr/>
        </p:nvPicPr>
        <p:blipFill>
          <a:blip r:embed="rId5"/>
          <a:stretch>
            <a:fillRect/>
          </a:stretch>
        </p:blipFill>
        <p:spPr>
          <a:xfrm>
            <a:off x="5568067" y="3306871"/>
            <a:ext cx="3196853" cy="1366449"/>
          </a:xfrm>
          <a:prstGeom prst="rect">
            <a:avLst/>
          </a:prstGeom>
        </p:spPr>
      </p:pic>
      <p:pic>
        <p:nvPicPr>
          <p:cNvPr id="8" name="Image 7"/>
          <p:cNvPicPr>
            <a:picLocks noChangeAspect="1"/>
          </p:cNvPicPr>
          <p:nvPr/>
        </p:nvPicPr>
        <p:blipFill>
          <a:blip r:embed="rId6"/>
          <a:stretch>
            <a:fillRect/>
          </a:stretch>
        </p:blipFill>
        <p:spPr>
          <a:xfrm>
            <a:off x="5611850" y="4894476"/>
            <a:ext cx="3295583" cy="1331736"/>
          </a:xfrm>
          <a:prstGeom prst="rect">
            <a:avLst/>
          </a:prstGeom>
        </p:spPr>
      </p:pic>
      <p:cxnSp>
        <p:nvCxnSpPr>
          <p:cNvPr id="11" name="Connecteur droit 10"/>
          <p:cNvCxnSpPr/>
          <p:nvPr/>
        </p:nvCxnSpPr>
        <p:spPr>
          <a:xfrm rot="5400000">
            <a:off x="4936744" y="1061141"/>
            <a:ext cx="1511749"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p:nvCxnSpPr>
        <p:spPr>
          <a:xfrm rot="5400000">
            <a:off x="7936939" y="2497274"/>
            <a:ext cx="1511287"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Connecteur droit 14"/>
          <p:cNvCxnSpPr/>
          <p:nvPr/>
        </p:nvCxnSpPr>
        <p:spPr>
          <a:xfrm rot="5400000">
            <a:off x="6511514" y="5659533"/>
            <a:ext cx="1496255"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Connecteur droit 18"/>
          <p:cNvCxnSpPr/>
          <p:nvPr/>
        </p:nvCxnSpPr>
        <p:spPr>
          <a:xfrm rot="5400000">
            <a:off x="4936744" y="4061952"/>
            <a:ext cx="1511749"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Connecteur droit 19"/>
          <p:cNvCxnSpPr/>
          <p:nvPr/>
        </p:nvCxnSpPr>
        <p:spPr>
          <a:xfrm rot="5400000">
            <a:off x="7936939" y="4061721"/>
            <a:ext cx="1511287" cy="1588"/>
          </a:xfrm>
          <a:prstGeom prst="line">
            <a:avLst/>
          </a:prstGeom>
        </p:spPr>
        <p:style>
          <a:lnRef idx="2">
            <a:schemeClr val="accent1"/>
          </a:lnRef>
          <a:fillRef idx="0">
            <a:schemeClr val="accent1"/>
          </a:fillRef>
          <a:effectRef idx="1">
            <a:schemeClr val="accent1"/>
          </a:effectRef>
          <a:fontRef idx="minor">
            <a:schemeClr val="tx1"/>
          </a:fontRef>
        </p:style>
      </p:cxnSp>
      <p:sp>
        <p:nvSpPr>
          <p:cNvPr id="21"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22"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30</a:t>
            </a:fld>
            <a:endParaRPr lang="fr-FR" b="1" dirty="0">
              <a:latin typeface="Century Gothic"/>
              <a:cs typeface="Century Gothic"/>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7" y="2044700"/>
            <a:ext cx="4386925" cy="4081463"/>
          </a:xfrm>
        </p:spPr>
        <p:txBody>
          <a:bodyPr>
            <a:normAutofit/>
          </a:bodyPr>
          <a:lstStyle/>
          <a:p>
            <a:pPr marL="34925" lvl="1" indent="0">
              <a:spcAft>
                <a:spcPts val="1200"/>
              </a:spcAft>
            </a:pPr>
            <a:r>
              <a:rPr lang="fr-FR" b="1" dirty="0">
                <a:solidFill>
                  <a:schemeClr val="accent1"/>
                </a:solidFill>
              </a:rPr>
              <a:t>L’interlignage</a:t>
            </a:r>
            <a:r>
              <a:rPr lang="fr-FR" dirty="0"/>
              <a:t> c’est l’espace ajouté entre les lignes d'un texte pour le rendre lisible</a:t>
            </a:r>
          </a:p>
          <a:p>
            <a:pPr marL="384175" lvl="2" indent="0">
              <a:spcAft>
                <a:spcPts val="1200"/>
              </a:spcAft>
              <a:buNone/>
            </a:pPr>
            <a:r>
              <a:rPr lang="fr-FR" dirty="0"/>
              <a:t>Les logiciels appliquent automatiquement un </a:t>
            </a:r>
            <a:r>
              <a:rPr lang="fr-FR" b="1" dirty="0"/>
              <a:t>interlignage standard </a:t>
            </a:r>
            <a:r>
              <a:rPr lang="fr-FR" dirty="0"/>
              <a:t>en fonction du corps de la police</a:t>
            </a:r>
          </a:p>
          <a:p>
            <a:pPr marL="384175" lvl="2" indent="0">
              <a:spcAft>
                <a:spcPts val="1200"/>
              </a:spcAft>
              <a:buNone/>
            </a:pPr>
            <a:r>
              <a:rPr lang="fr-FR" dirty="0"/>
              <a:t>Lorsqu’on augmente ou réduit l’interlignage on modifie le “</a:t>
            </a:r>
            <a:r>
              <a:rPr lang="fr-FR" b="1" dirty="0"/>
              <a:t>gris</a:t>
            </a:r>
            <a:r>
              <a:rPr lang="fr-FR" dirty="0"/>
              <a:t>” du texte ainsi que le </a:t>
            </a:r>
            <a:r>
              <a:rPr lang="fr-FR" b="1" dirty="0"/>
              <a:t>rythme </a:t>
            </a:r>
            <a:r>
              <a:rPr lang="fr-FR" dirty="0"/>
              <a:t>de lecture</a:t>
            </a:r>
          </a:p>
        </p:txBody>
      </p:sp>
      <p:sp>
        <p:nvSpPr>
          <p:cNvPr id="2" name="Titre 1"/>
          <p:cNvSpPr>
            <a:spLocks noGrp="1"/>
          </p:cNvSpPr>
          <p:nvPr>
            <p:ph type="title"/>
          </p:nvPr>
        </p:nvSpPr>
        <p:spPr/>
        <p:txBody>
          <a:bodyPr/>
          <a:lstStyle/>
          <a:p>
            <a:pPr algn="l"/>
            <a:r>
              <a:rPr lang="fr-FR" dirty="0"/>
              <a:t>Interlignage</a:t>
            </a:r>
          </a:p>
        </p:txBody>
      </p:sp>
      <p:sp>
        <p:nvSpPr>
          <p:cNvPr id="18" name="Rectangle 17"/>
          <p:cNvSpPr/>
          <p:nvPr/>
        </p:nvSpPr>
        <p:spPr>
          <a:xfrm>
            <a:off x="5375282" y="794"/>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pic>
        <p:nvPicPr>
          <p:cNvPr id="14" name="Image 13"/>
          <p:cNvPicPr>
            <a:picLocks noChangeAspect="1"/>
          </p:cNvPicPr>
          <p:nvPr/>
        </p:nvPicPr>
        <p:blipFill>
          <a:blip r:embed="rId3"/>
          <a:srcRect b="24422"/>
          <a:stretch>
            <a:fillRect/>
          </a:stretch>
        </p:blipFill>
        <p:spPr>
          <a:xfrm>
            <a:off x="5545082" y="383616"/>
            <a:ext cx="3446517" cy="2065872"/>
          </a:xfrm>
          <a:prstGeom prst="rect">
            <a:avLst/>
          </a:prstGeom>
        </p:spPr>
      </p:pic>
      <p:pic>
        <p:nvPicPr>
          <p:cNvPr id="16" name="Image 15"/>
          <p:cNvPicPr>
            <a:picLocks noChangeAspect="1"/>
          </p:cNvPicPr>
          <p:nvPr/>
        </p:nvPicPr>
        <p:blipFill>
          <a:blip r:embed="rId4"/>
          <a:srcRect b="34830"/>
          <a:stretch>
            <a:fillRect/>
          </a:stretch>
        </p:blipFill>
        <p:spPr>
          <a:xfrm>
            <a:off x="5545081" y="2652112"/>
            <a:ext cx="3446517" cy="1759235"/>
          </a:xfrm>
          <a:prstGeom prst="rect">
            <a:avLst/>
          </a:prstGeom>
        </p:spPr>
      </p:pic>
      <p:pic>
        <p:nvPicPr>
          <p:cNvPr id="17" name="Image 16"/>
          <p:cNvPicPr>
            <a:picLocks noChangeAspect="1"/>
          </p:cNvPicPr>
          <p:nvPr/>
        </p:nvPicPr>
        <p:blipFill>
          <a:blip r:embed="rId5"/>
          <a:srcRect b="19880"/>
          <a:stretch>
            <a:fillRect/>
          </a:stretch>
        </p:blipFill>
        <p:spPr>
          <a:xfrm>
            <a:off x="5545082" y="4557068"/>
            <a:ext cx="3446516" cy="1759436"/>
          </a:xfrm>
          <a:prstGeom prst="rect">
            <a:avLst/>
          </a:prstGeom>
        </p:spPr>
      </p:pic>
      <p:sp>
        <p:nvSpPr>
          <p:cNvPr id="21"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22"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31</a:t>
            </a:fld>
            <a:endParaRPr lang="fr-FR" b="1" dirty="0">
              <a:latin typeface="Century Gothic"/>
              <a:cs typeface="Century Gothic"/>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7" y="2044700"/>
            <a:ext cx="4386925" cy="4081463"/>
          </a:xfrm>
        </p:spPr>
        <p:txBody>
          <a:bodyPr>
            <a:normAutofit lnSpcReduction="10000"/>
          </a:bodyPr>
          <a:lstStyle/>
          <a:p>
            <a:pPr marL="34925" lvl="1" indent="0">
              <a:spcAft>
                <a:spcPts val="1200"/>
              </a:spcAft>
            </a:pPr>
            <a:r>
              <a:rPr lang="fr-FR" b="1" dirty="0">
                <a:solidFill>
                  <a:schemeClr val="accent1"/>
                </a:solidFill>
              </a:rPr>
              <a:t>L’interlettrage</a:t>
            </a:r>
            <a:r>
              <a:rPr lang="fr-FR" dirty="0"/>
              <a:t> c’est </a:t>
            </a:r>
            <a:r>
              <a:rPr lang="fr-FR" b="1" dirty="0"/>
              <a:t>l’ajustement de l'espace</a:t>
            </a:r>
            <a:r>
              <a:rPr lang="fr-FR" dirty="0"/>
              <a:t> entre touts les caractères d’un bloc</a:t>
            </a:r>
          </a:p>
          <a:p>
            <a:pPr marL="34925" lvl="1" indent="0">
              <a:spcAft>
                <a:spcPts val="1200"/>
              </a:spcAft>
            </a:pPr>
            <a:r>
              <a:rPr lang="fr-FR" dirty="0"/>
              <a:t>Ne pas confondre avec </a:t>
            </a:r>
            <a:r>
              <a:rPr lang="fr-FR" b="1" dirty="0"/>
              <a:t>l’approche de paire</a:t>
            </a:r>
            <a:r>
              <a:rPr lang="fr-FR" dirty="0"/>
              <a:t> (crénage)</a:t>
            </a:r>
            <a:endParaRPr lang="fr-FR" b="1" dirty="0"/>
          </a:p>
          <a:p>
            <a:pPr marL="34925" lvl="1" indent="0">
              <a:spcAft>
                <a:spcPts val="1200"/>
              </a:spcAft>
            </a:pPr>
            <a:r>
              <a:rPr lang="fr-FR" dirty="0"/>
              <a:t>On désigne parfois l'interlettrage sous le terme </a:t>
            </a:r>
            <a:r>
              <a:rPr lang="fr-FR" b="1" dirty="0">
                <a:solidFill>
                  <a:schemeClr val="accent1"/>
                </a:solidFill>
              </a:rPr>
              <a:t>d'approche de groupe</a:t>
            </a:r>
          </a:p>
          <a:p>
            <a:pPr marL="34925" lvl="1" indent="0">
              <a:spcAft>
                <a:spcPts val="1200"/>
              </a:spcAft>
            </a:pPr>
            <a:r>
              <a:rPr lang="fr-FR" b="1" dirty="0"/>
              <a:t>Modifier l’interlettrage </a:t>
            </a:r>
            <a:r>
              <a:rPr lang="fr-FR" dirty="0"/>
              <a:t>a une influence sur le “</a:t>
            </a:r>
            <a:r>
              <a:rPr lang="fr-FR" b="1" dirty="0"/>
              <a:t>gris</a:t>
            </a:r>
            <a:r>
              <a:rPr lang="fr-FR" dirty="0"/>
              <a:t> “ du texte et sa lisibilité</a:t>
            </a:r>
          </a:p>
        </p:txBody>
      </p:sp>
      <p:sp>
        <p:nvSpPr>
          <p:cNvPr id="2" name="Titre 1"/>
          <p:cNvSpPr>
            <a:spLocks noGrp="1"/>
          </p:cNvSpPr>
          <p:nvPr>
            <p:ph type="title"/>
          </p:nvPr>
        </p:nvSpPr>
        <p:spPr/>
        <p:txBody>
          <a:bodyPr/>
          <a:lstStyle/>
          <a:p>
            <a:pPr algn="l"/>
            <a:r>
              <a:rPr lang="fr-FR" dirty="0"/>
              <a:t>Interlettrage</a:t>
            </a:r>
          </a:p>
        </p:txBody>
      </p:sp>
      <p:sp>
        <p:nvSpPr>
          <p:cNvPr id="18" name="Rectangle 17"/>
          <p:cNvSpPr/>
          <p:nvPr/>
        </p:nvSpPr>
        <p:spPr>
          <a:xfrm>
            <a:off x="5375282" y="794"/>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pic>
        <p:nvPicPr>
          <p:cNvPr id="8" name="Image 7"/>
          <p:cNvPicPr>
            <a:picLocks/>
          </p:cNvPicPr>
          <p:nvPr/>
        </p:nvPicPr>
        <p:blipFill>
          <a:blip r:embed="rId3"/>
          <a:srcRect/>
          <a:stretch>
            <a:fillRect/>
          </a:stretch>
        </p:blipFill>
        <p:spPr>
          <a:xfrm>
            <a:off x="5568555" y="387678"/>
            <a:ext cx="3389424" cy="1967840"/>
          </a:xfrm>
          <a:prstGeom prst="rect">
            <a:avLst/>
          </a:prstGeom>
        </p:spPr>
      </p:pic>
      <p:pic>
        <p:nvPicPr>
          <p:cNvPr id="9" name="Image 8"/>
          <p:cNvPicPr>
            <a:picLocks noChangeAspect="1"/>
          </p:cNvPicPr>
          <p:nvPr/>
        </p:nvPicPr>
        <p:blipFill>
          <a:blip r:embed="rId4"/>
          <a:stretch>
            <a:fillRect/>
          </a:stretch>
        </p:blipFill>
        <p:spPr>
          <a:xfrm>
            <a:off x="5568555" y="2542943"/>
            <a:ext cx="3389424" cy="1827631"/>
          </a:xfrm>
          <a:prstGeom prst="rect">
            <a:avLst/>
          </a:prstGeom>
        </p:spPr>
      </p:pic>
      <p:pic>
        <p:nvPicPr>
          <p:cNvPr id="10" name="Image 9"/>
          <p:cNvPicPr>
            <a:picLocks noChangeAspect="1"/>
          </p:cNvPicPr>
          <p:nvPr/>
        </p:nvPicPr>
        <p:blipFill>
          <a:blip r:embed="rId5"/>
          <a:stretch>
            <a:fillRect/>
          </a:stretch>
        </p:blipFill>
        <p:spPr>
          <a:xfrm>
            <a:off x="5557115" y="4604134"/>
            <a:ext cx="3400863" cy="1859319"/>
          </a:xfrm>
          <a:prstGeom prst="rect">
            <a:avLst/>
          </a:prstGeom>
        </p:spPr>
      </p:pic>
      <p:sp>
        <p:nvSpPr>
          <p:cNvPr id="11"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2"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32</a:t>
            </a:fld>
            <a:endParaRPr lang="fr-FR" b="1" dirty="0">
              <a:latin typeface="Century Gothic"/>
              <a:cs typeface="Century Gothic"/>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7" y="2044700"/>
            <a:ext cx="4386925" cy="4081463"/>
          </a:xfrm>
        </p:spPr>
        <p:txBody>
          <a:bodyPr>
            <a:normAutofit/>
          </a:bodyPr>
          <a:lstStyle/>
          <a:p>
            <a:pPr marL="34925" lvl="1" indent="0">
              <a:spcAft>
                <a:spcPts val="1200"/>
              </a:spcAft>
            </a:pPr>
            <a:r>
              <a:rPr lang="fr-FR" b="1" dirty="0">
                <a:solidFill>
                  <a:schemeClr val="accent1"/>
                </a:solidFill>
              </a:rPr>
              <a:t>Un texte justifié </a:t>
            </a:r>
            <a:r>
              <a:rPr lang="fr-FR" dirty="0"/>
              <a:t>c’est un texte dont l’alignement est </a:t>
            </a:r>
            <a:r>
              <a:rPr lang="fr-FR" b="1" dirty="0"/>
              <a:t>forcé à droite et à gauche.</a:t>
            </a:r>
          </a:p>
          <a:p>
            <a:pPr marL="34925" lvl="1" indent="0">
              <a:spcAft>
                <a:spcPts val="1200"/>
              </a:spcAft>
            </a:pPr>
            <a:r>
              <a:rPr lang="fr-FR" dirty="0"/>
              <a:t>Il arrive parfois que le texte apparaisse comme </a:t>
            </a:r>
            <a:r>
              <a:rPr lang="fr-FR" b="1" dirty="0"/>
              <a:t>« mité »</a:t>
            </a:r>
          </a:p>
          <a:p>
            <a:pPr marL="34925" lvl="1" indent="0">
              <a:spcAft>
                <a:spcPts val="1200"/>
              </a:spcAft>
            </a:pPr>
            <a:r>
              <a:rPr lang="fr-FR" b="1" dirty="0"/>
              <a:t>Pour éviter ces trous </a:t>
            </a:r>
            <a:r>
              <a:rPr lang="fr-FR" dirty="0"/>
              <a:t>dans le texte, il suffit </a:t>
            </a:r>
          </a:p>
          <a:p>
            <a:pPr marL="384175" lvl="2" indent="0">
              <a:spcAft>
                <a:spcPts val="1200"/>
              </a:spcAft>
              <a:buNone/>
            </a:pPr>
            <a:r>
              <a:rPr lang="fr-FR" dirty="0"/>
              <a:t>Soit d’activer l’option </a:t>
            </a:r>
            <a:r>
              <a:rPr lang="fr-FR" b="1" dirty="0"/>
              <a:t>de césure</a:t>
            </a:r>
          </a:p>
          <a:p>
            <a:pPr marL="384175" lvl="2" indent="0">
              <a:spcAft>
                <a:spcPts val="1200"/>
              </a:spcAft>
              <a:buNone/>
            </a:pPr>
            <a:r>
              <a:rPr lang="fr-FR" dirty="0"/>
              <a:t>Soit de modifier </a:t>
            </a:r>
            <a:r>
              <a:rPr lang="fr-FR" b="1" dirty="0"/>
              <a:t>l’interlettrage</a:t>
            </a:r>
          </a:p>
        </p:txBody>
      </p:sp>
      <p:sp>
        <p:nvSpPr>
          <p:cNvPr id="2" name="Titre 1"/>
          <p:cNvSpPr>
            <a:spLocks noGrp="1"/>
          </p:cNvSpPr>
          <p:nvPr>
            <p:ph type="title"/>
          </p:nvPr>
        </p:nvSpPr>
        <p:spPr/>
        <p:txBody>
          <a:bodyPr/>
          <a:lstStyle/>
          <a:p>
            <a:pPr algn="l"/>
            <a:r>
              <a:rPr lang="fr-FR" dirty="0"/>
              <a:t>Justification</a:t>
            </a:r>
          </a:p>
        </p:txBody>
      </p:sp>
      <p:sp>
        <p:nvSpPr>
          <p:cNvPr id="18" name="Rectangle 17"/>
          <p:cNvSpPr/>
          <p:nvPr/>
        </p:nvSpPr>
        <p:spPr>
          <a:xfrm>
            <a:off x="5375282" y="794"/>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1"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2"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33</a:t>
            </a:fld>
            <a:endParaRPr lang="fr-FR" b="1" dirty="0">
              <a:latin typeface="Century Gothic"/>
              <a:cs typeface="Century Gothic"/>
            </a:endParaRPr>
          </a:p>
        </p:txBody>
      </p:sp>
      <p:pic>
        <p:nvPicPr>
          <p:cNvPr id="13" name="Image 12"/>
          <p:cNvPicPr>
            <a:picLocks noChangeAspect="1"/>
          </p:cNvPicPr>
          <p:nvPr/>
        </p:nvPicPr>
        <p:blipFill>
          <a:blip r:embed="rId3"/>
          <a:srcRect t="17656" b="18263"/>
          <a:stretch>
            <a:fillRect/>
          </a:stretch>
        </p:blipFill>
        <p:spPr>
          <a:xfrm>
            <a:off x="5695595" y="709462"/>
            <a:ext cx="3136900" cy="2742602"/>
          </a:xfrm>
          <a:prstGeom prst="rect">
            <a:avLst/>
          </a:prstGeom>
        </p:spPr>
      </p:pic>
      <p:pic>
        <p:nvPicPr>
          <p:cNvPr id="14" name="Image 13"/>
          <p:cNvPicPr>
            <a:picLocks noChangeAspect="1"/>
          </p:cNvPicPr>
          <p:nvPr/>
        </p:nvPicPr>
        <p:blipFill>
          <a:blip r:embed="rId4"/>
          <a:stretch>
            <a:fillRect/>
          </a:stretch>
        </p:blipFill>
        <p:spPr>
          <a:xfrm>
            <a:off x="5799040" y="3891385"/>
            <a:ext cx="3022600" cy="25273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7" y="2044700"/>
            <a:ext cx="4386925" cy="4081463"/>
          </a:xfrm>
        </p:spPr>
        <p:txBody>
          <a:bodyPr>
            <a:normAutofit fontScale="92500" lnSpcReduction="10000"/>
          </a:bodyPr>
          <a:lstStyle/>
          <a:p>
            <a:pPr marL="34925" lvl="1" indent="0">
              <a:spcAft>
                <a:spcPts val="1200"/>
              </a:spcAft>
            </a:pPr>
            <a:r>
              <a:rPr lang="fr-FR" b="1" dirty="0">
                <a:solidFill>
                  <a:schemeClr val="accent1"/>
                </a:solidFill>
              </a:rPr>
              <a:t>La césure </a:t>
            </a:r>
            <a:r>
              <a:rPr lang="fr-FR" dirty="0">
                <a:solidFill>
                  <a:srgbClr val="FFFFFF"/>
                </a:solidFill>
              </a:rPr>
              <a:t>est l'opération qui consiste à </a:t>
            </a:r>
            <a:r>
              <a:rPr lang="fr-FR" b="1" dirty="0">
                <a:solidFill>
                  <a:srgbClr val="FFFFFF"/>
                </a:solidFill>
              </a:rPr>
              <a:t>couper</a:t>
            </a:r>
            <a:r>
              <a:rPr lang="fr-FR" dirty="0">
                <a:solidFill>
                  <a:srgbClr val="FFFFFF"/>
                </a:solidFill>
              </a:rPr>
              <a:t> </a:t>
            </a:r>
            <a:r>
              <a:rPr lang="fr-FR" b="1" dirty="0">
                <a:solidFill>
                  <a:srgbClr val="FFFFFF"/>
                </a:solidFill>
              </a:rPr>
              <a:t>un mot </a:t>
            </a:r>
            <a:r>
              <a:rPr lang="fr-FR" dirty="0">
                <a:solidFill>
                  <a:srgbClr val="FFFFFF"/>
                </a:solidFill>
              </a:rPr>
              <a:t>en fin de ligne</a:t>
            </a:r>
          </a:p>
          <a:p>
            <a:pPr marL="34925" lvl="1" indent="0">
              <a:spcAft>
                <a:spcPts val="1200"/>
              </a:spcAft>
            </a:pPr>
            <a:r>
              <a:rPr lang="fr-FR" dirty="0">
                <a:solidFill>
                  <a:srgbClr val="FFFFFF"/>
                </a:solidFill>
              </a:rPr>
              <a:t>Les logiciels de mise en page permettent de </a:t>
            </a:r>
            <a:r>
              <a:rPr lang="fr-FR" b="1" dirty="0">
                <a:solidFill>
                  <a:srgbClr val="FFFFFF"/>
                </a:solidFill>
              </a:rPr>
              <a:t>régler</a:t>
            </a:r>
            <a:r>
              <a:rPr lang="fr-FR" dirty="0">
                <a:solidFill>
                  <a:srgbClr val="FFFFFF"/>
                </a:solidFill>
              </a:rPr>
              <a:t> finement la césure</a:t>
            </a:r>
          </a:p>
          <a:p>
            <a:pPr marL="384175" lvl="2" indent="0">
              <a:spcAft>
                <a:spcPts val="1200"/>
              </a:spcAft>
              <a:buNone/>
            </a:pPr>
            <a:r>
              <a:rPr lang="fr-FR" dirty="0">
                <a:solidFill>
                  <a:srgbClr val="FFFFFF"/>
                </a:solidFill>
              </a:rPr>
              <a:t>Ce qui permet d’obtenir un </a:t>
            </a:r>
            <a:r>
              <a:rPr lang="fr-FR" b="1" dirty="0">
                <a:solidFill>
                  <a:srgbClr val="FFFFFF"/>
                </a:solidFill>
              </a:rPr>
              <a:t>meilleur gris </a:t>
            </a:r>
            <a:r>
              <a:rPr lang="fr-FR" dirty="0">
                <a:solidFill>
                  <a:srgbClr val="FFFFFF"/>
                </a:solidFill>
              </a:rPr>
              <a:t>du texte </a:t>
            </a:r>
          </a:p>
          <a:p>
            <a:pPr marL="184150" lvl="1" indent="-149225">
              <a:spcAft>
                <a:spcPts val="1200"/>
              </a:spcAft>
            </a:pPr>
            <a:r>
              <a:rPr lang="fr-FR" dirty="0">
                <a:solidFill>
                  <a:srgbClr val="FFFFFF"/>
                </a:solidFill>
              </a:rPr>
              <a:t>Les césures sont à éviter </a:t>
            </a:r>
            <a:br>
              <a:rPr lang="fr-FR" dirty="0">
                <a:solidFill>
                  <a:srgbClr val="FFFFFF"/>
                </a:solidFill>
              </a:rPr>
            </a:br>
            <a:r>
              <a:rPr lang="fr-FR" dirty="0">
                <a:solidFill>
                  <a:srgbClr val="FFFFFF"/>
                </a:solidFill>
              </a:rPr>
              <a:t>dans les </a:t>
            </a:r>
            <a:r>
              <a:rPr lang="fr-FR" b="1" dirty="0">
                <a:solidFill>
                  <a:srgbClr val="FFFFFF"/>
                </a:solidFill>
              </a:rPr>
              <a:t>titres</a:t>
            </a:r>
          </a:p>
          <a:p>
            <a:pPr marL="34925" lvl="1" indent="0">
              <a:spcAft>
                <a:spcPts val="1200"/>
              </a:spcAft>
            </a:pPr>
            <a:r>
              <a:rPr lang="fr-FR" dirty="0">
                <a:solidFill>
                  <a:srgbClr val="FFFFFF"/>
                </a:solidFill>
              </a:rPr>
              <a:t>Sauf dans certains </a:t>
            </a:r>
            <a:r>
              <a:rPr lang="fr-FR" b="1" dirty="0">
                <a:solidFill>
                  <a:srgbClr val="FFFFFF"/>
                </a:solidFill>
              </a:rPr>
              <a:t>cas particuliers</a:t>
            </a:r>
          </a:p>
        </p:txBody>
      </p:sp>
      <p:sp>
        <p:nvSpPr>
          <p:cNvPr id="2" name="Titre 1"/>
          <p:cNvSpPr>
            <a:spLocks noGrp="1"/>
          </p:cNvSpPr>
          <p:nvPr>
            <p:ph type="title"/>
          </p:nvPr>
        </p:nvSpPr>
        <p:spPr/>
        <p:txBody>
          <a:bodyPr/>
          <a:lstStyle/>
          <a:p>
            <a:pPr algn="l"/>
            <a:r>
              <a:rPr lang="fr-FR" dirty="0"/>
              <a:t>Césures</a:t>
            </a:r>
          </a:p>
        </p:txBody>
      </p:sp>
      <p:sp>
        <p:nvSpPr>
          <p:cNvPr id="18" name="Rectangle 17"/>
          <p:cNvSpPr/>
          <p:nvPr/>
        </p:nvSpPr>
        <p:spPr>
          <a:xfrm>
            <a:off x="5375282" y="794"/>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1"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2"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34</a:t>
            </a:fld>
            <a:endParaRPr lang="fr-FR" b="1" dirty="0">
              <a:latin typeface="Century Gothic"/>
              <a:cs typeface="Century Gothic"/>
            </a:endParaRPr>
          </a:p>
        </p:txBody>
      </p:sp>
      <p:pic>
        <p:nvPicPr>
          <p:cNvPr id="13" name="Image 12"/>
          <p:cNvPicPr>
            <a:picLocks noChangeAspect="1"/>
          </p:cNvPicPr>
          <p:nvPr/>
        </p:nvPicPr>
        <p:blipFill>
          <a:blip r:embed="rId3"/>
          <a:stretch>
            <a:fillRect/>
          </a:stretch>
        </p:blipFill>
        <p:spPr>
          <a:xfrm>
            <a:off x="5602215" y="2612231"/>
            <a:ext cx="3314853" cy="1730703"/>
          </a:xfrm>
          <a:prstGeom prst="rect">
            <a:avLst/>
          </a:prstGeom>
        </p:spPr>
      </p:pic>
      <p:pic>
        <p:nvPicPr>
          <p:cNvPr id="14" name="Image 13"/>
          <p:cNvPicPr>
            <a:picLocks noChangeAspect="1"/>
          </p:cNvPicPr>
          <p:nvPr/>
        </p:nvPicPr>
        <p:blipFill>
          <a:blip r:embed="rId4"/>
          <a:stretch>
            <a:fillRect/>
          </a:stretch>
        </p:blipFill>
        <p:spPr>
          <a:xfrm>
            <a:off x="5690077" y="4789934"/>
            <a:ext cx="1571933" cy="1571933"/>
          </a:xfrm>
          <a:prstGeom prst="rect">
            <a:avLst/>
          </a:prstGeom>
        </p:spPr>
      </p:pic>
      <p:pic>
        <p:nvPicPr>
          <p:cNvPr id="15" name="Image 14"/>
          <p:cNvPicPr>
            <a:picLocks noChangeAspect="1"/>
          </p:cNvPicPr>
          <p:nvPr/>
        </p:nvPicPr>
        <p:blipFill>
          <a:blip r:embed="rId5"/>
          <a:stretch>
            <a:fillRect/>
          </a:stretch>
        </p:blipFill>
        <p:spPr>
          <a:xfrm>
            <a:off x="7450152" y="4884998"/>
            <a:ext cx="1211333" cy="1211333"/>
          </a:xfrm>
          <a:prstGeom prst="rect">
            <a:avLst/>
          </a:prstGeom>
        </p:spPr>
      </p:pic>
      <p:pic>
        <p:nvPicPr>
          <p:cNvPr id="17" name="Image 16"/>
          <p:cNvPicPr>
            <a:picLocks noChangeAspect="1"/>
          </p:cNvPicPr>
          <p:nvPr/>
        </p:nvPicPr>
        <p:blipFill>
          <a:blip r:embed="rId6"/>
          <a:stretch>
            <a:fillRect/>
          </a:stretch>
        </p:blipFill>
        <p:spPr>
          <a:xfrm>
            <a:off x="5602215" y="1199547"/>
            <a:ext cx="3314853" cy="1133207"/>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476223"/>
            <a:ext cx="4779999" cy="4081463"/>
          </a:xfrm>
        </p:spPr>
        <p:txBody>
          <a:bodyPr>
            <a:normAutofit/>
          </a:bodyPr>
          <a:lstStyle/>
          <a:p>
            <a:pPr marL="90488" indent="9525">
              <a:spcAft>
                <a:spcPts val="1200"/>
              </a:spcAft>
              <a:buNone/>
            </a:pPr>
            <a:r>
              <a:rPr lang="fr-FR" dirty="0"/>
              <a:t>Une </a:t>
            </a:r>
            <a:r>
              <a:rPr lang="fr-FR" b="1" dirty="0">
                <a:solidFill>
                  <a:srgbClr val="E07726"/>
                </a:solidFill>
              </a:rPr>
              <a:t>ligne veuve</a:t>
            </a:r>
            <a:r>
              <a:rPr lang="fr-FR" b="1" dirty="0">
                <a:solidFill>
                  <a:srgbClr val="FFAF03"/>
                </a:solidFill>
              </a:rPr>
              <a:t> </a:t>
            </a:r>
            <a:r>
              <a:rPr lang="fr-FR" dirty="0"/>
              <a:t>est la dernière ligne d'un paragraphe apparaissant isolée </a:t>
            </a:r>
            <a:r>
              <a:rPr lang="fr-FR" b="1" dirty="0"/>
              <a:t>en haut d'une page</a:t>
            </a:r>
          </a:p>
        </p:txBody>
      </p:sp>
      <p:sp>
        <p:nvSpPr>
          <p:cNvPr id="2" name="Titre 1"/>
          <p:cNvSpPr>
            <a:spLocks noGrp="1"/>
          </p:cNvSpPr>
          <p:nvPr>
            <p:ph type="title"/>
          </p:nvPr>
        </p:nvSpPr>
        <p:spPr>
          <a:xfrm>
            <a:off x="612775" y="582705"/>
            <a:ext cx="4762507" cy="1258671"/>
          </a:xfrm>
        </p:spPr>
        <p:txBody>
          <a:bodyPr>
            <a:normAutofit fontScale="90000"/>
          </a:bodyPr>
          <a:lstStyle/>
          <a:p>
            <a:pPr algn="l"/>
            <a:r>
              <a:rPr lang="fr-FR" dirty="0"/>
              <a:t>Veuves et orphelins</a:t>
            </a:r>
          </a:p>
        </p:txBody>
      </p:sp>
      <p:sp>
        <p:nvSpPr>
          <p:cNvPr id="10"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2"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35</a:t>
            </a:fld>
            <a:endParaRPr lang="fr-FR" b="1" dirty="0">
              <a:latin typeface="Century Gothic"/>
              <a:cs typeface="Century Gothic"/>
            </a:endParaRPr>
          </a:p>
        </p:txBody>
      </p:sp>
      <p:sp>
        <p:nvSpPr>
          <p:cNvPr id="13" name="Rectangle 12"/>
          <p:cNvSpPr/>
          <p:nvPr/>
        </p:nvSpPr>
        <p:spPr>
          <a:xfrm>
            <a:off x="0" y="4095474"/>
            <a:ext cx="9144000" cy="276252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pic>
        <p:nvPicPr>
          <p:cNvPr id="15" name="Image 14"/>
          <p:cNvPicPr>
            <a:picLocks noChangeAspect="1"/>
          </p:cNvPicPr>
          <p:nvPr/>
        </p:nvPicPr>
        <p:blipFill>
          <a:blip r:embed="rId3"/>
          <a:srcRect b="52107"/>
          <a:stretch>
            <a:fillRect/>
          </a:stretch>
        </p:blipFill>
        <p:spPr>
          <a:xfrm>
            <a:off x="1593850" y="4095474"/>
            <a:ext cx="5956300" cy="2585011"/>
          </a:xfrm>
          <a:prstGeom prst="rect">
            <a:avLst/>
          </a:prstGeom>
        </p:spPr>
      </p:pic>
      <p:pic>
        <p:nvPicPr>
          <p:cNvPr id="16" name="Image 15"/>
          <p:cNvPicPr>
            <a:picLocks noChangeAspect="1"/>
          </p:cNvPicPr>
          <p:nvPr/>
        </p:nvPicPr>
        <p:blipFill>
          <a:blip r:embed="rId4"/>
          <a:stretch>
            <a:fillRect/>
          </a:stretch>
        </p:blipFill>
        <p:spPr>
          <a:xfrm>
            <a:off x="5768357" y="1208057"/>
            <a:ext cx="2219761" cy="2585176"/>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Rectangle 8"/>
          <p:cNvSpPr/>
          <p:nvPr/>
        </p:nvSpPr>
        <p:spPr>
          <a:xfrm>
            <a:off x="0" y="4095474"/>
            <a:ext cx="9144000" cy="276252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3" name="Espace réservé du contenu 2"/>
          <p:cNvSpPr>
            <a:spLocks noGrp="1"/>
          </p:cNvSpPr>
          <p:nvPr>
            <p:ph idx="1"/>
          </p:nvPr>
        </p:nvSpPr>
        <p:spPr>
          <a:xfrm>
            <a:off x="988358" y="2476223"/>
            <a:ext cx="4779999" cy="4081463"/>
          </a:xfrm>
        </p:spPr>
        <p:txBody>
          <a:bodyPr>
            <a:normAutofit/>
          </a:bodyPr>
          <a:lstStyle/>
          <a:p>
            <a:pPr marL="90488" indent="9525">
              <a:spcAft>
                <a:spcPts val="1200"/>
              </a:spcAft>
              <a:buNone/>
            </a:pPr>
            <a:r>
              <a:rPr lang="fr-FR" b="1" dirty="0">
                <a:solidFill>
                  <a:srgbClr val="E07726"/>
                </a:solidFill>
              </a:rPr>
              <a:t>Un orphelin </a:t>
            </a:r>
            <a:r>
              <a:rPr lang="fr-FR" dirty="0"/>
              <a:t>est la première ligne d'un paragraphe apparaissant isolée </a:t>
            </a:r>
            <a:r>
              <a:rPr lang="fr-FR" b="1" dirty="0"/>
              <a:t>en bas d'une page</a:t>
            </a:r>
          </a:p>
        </p:txBody>
      </p:sp>
      <p:sp>
        <p:nvSpPr>
          <p:cNvPr id="2" name="Titre 1"/>
          <p:cNvSpPr>
            <a:spLocks noGrp="1"/>
          </p:cNvSpPr>
          <p:nvPr>
            <p:ph type="title"/>
          </p:nvPr>
        </p:nvSpPr>
        <p:spPr>
          <a:xfrm>
            <a:off x="612775" y="582705"/>
            <a:ext cx="4762507" cy="1258671"/>
          </a:xfrm>
        </p:spPr>
        <p:txBody>
          <a:bodyPr>
            <a:normAutofit fontScale="90000"/>
          </a:bodyPr>
          <a:lstStyle/>
          <a:p>
            <a:pPr algn="l"/>
            <a:r>
              <a:rPr lang="fr-FR" dirty="0"/>
              <a:t>Veuves et orphelins</a:t>
            </a:r>
          </a:p>
        </p:txBody>
      </p:sp>
      <p:sp>
        <p:nvSpPr>
          <p:cNvPr id="10"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2"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36</a:t>
            </a:fld>
            <a:endParaRPr lang="fr-FR" b="1" dirty="0">
              <a:latin typeface="Century Gothic"/>
              <a:cs typeface="Century Gothic"/>
            </a:endParaRPr>
          </a:p>
        </p:txBody>
      </p:sp>
      <p:pic>
        <p:nvPicPr>
          <p:cNvPr id="8" name="Image 7"/>
          <p:cNvPicPr>
            <a:picLocks noChangeAspect="1"/>
          </p:cNvPicPr>
          <p:nvPr/>
        </p:nvPicPr>
        <p:blipFill>
          <a:blip r:embed="rId3"/>
          <a:srcRect t="48818"/>
          <a:stretch>
            <a:fillRect/>
          </a:stretch>
        </p:blipFill>
        <p:spPr>
          <a:xfrm>
            <a:off x="1403406" y="4095474"/>
            <a:ext cx="5956300" cy="2762526"/>
          </a:xfrm>
          <a:prstGeom prst="rect">
            <a:avLst/>
          </a:prstGeom>
        </p:spPr>
      </p:pic>
      <p:pic>
        <p:nvPicPr>
          <p:cNvPr id="11" name="Image 10"/>
          <p:cNvPicPr>
            <a:picLocks noChangeAspect="1"/>
          </p:cNvPicPr>
          <p:nvPr/>
        </p:nvPicPr>
        <p:blipFill>
          <a:blip r:embed="rId4"/>
          <a:stretch>
            <a:fillRect/>
          </a:stretch>
        </p:blipFill>
        <p:spPr>
          <a:xfrm>
            <a:off x="5768357" y="1208057"/>
            <a:ext cx="2219761" cy="2585176"/>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12"/>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3" name="Espace réservé du contenu 2"/>
          <p:cNvSpPr>
            <a:spLocks noGrp="1"/>
          </p:cNvSpPr>
          <p:nvPr>
            <p:ph idx="1"/>
          </p:nvPr>
        </p:nvSpPr>
        <p:spPr>
          <a:xfrm>
            <a:off x="988358" y="2476223"/>
            <a:ext cx="4386924" cy="4081463"/>
          </a:xfrm>
        </p:spPr>
        <p:txBody>
          <a:bodyPr>
            <a:normAutofit/>
          </a:bodyPr>
          <a:lstStyle/>
          <a:p>
            <a:pPr marL="90488" indent="9525">
              <a:buNone/>
            </a:pPr>
            <a:r>
              <a:rPr lang="fr-FR" dirty="0"/>
              <a:t>Ces </a:t>
            </a:r>
            <a:r>
              <a:rPr lang="fr-FR" b="1" dirty="0">
                <a:solidFill>
                  <a:srgbClr val="E07726"/>
                </a:solidFill>
              </a:rPr>
              <a:t>incidents typographiques </a:t>
            </a:r>
            <a:r>
              <a:rPr lang="fr-FR" dirty="0">
                <a:solidFill>
                  <a:srgbClr val="FFFFFF"/>
                </a:solidFill>
              </a:rPr>
              <a:t>peuvent être résolus facilement en </a:t>
            </a:r>
            <a:r>
              <a:rPr lang="fr-FR" b="1" dirty="0">
                <a:solidFill>
                  <a:srgbClr val="FFFFFF"/>
                </a:solidFill>
              </a:rPr>
              <a:t>réglant :</a:t>
            </a:r>
          </a:p>
          <a:p>
            <a:pPr marL="630238" lvl="1" indent="-271463"/>
            <a:r>
              <a:rPr lang="fr-FR" dirty="0">
                <a:solidFill>
                  <a:srgbClr val="FFFFFF"/>
                </a:solidFill>
              </a:rPr>
              <a:t>Soit les paramètres de </a:t>
            </a:r>
            <a:r>
              <a:rPr lang="fr-FR" b="1" dirty="0">
                <a:solidFill>
                  <a:srgbClr val="FFFFFF"/>
                </a:solidFill>
              </a:rPr>
              <a:t>césure </a:t>
            </a:r>
            <a:r>
              <a:rPr lang="fr-FR" dirty="0">
                <a:solidFill>
                  <a:srgbClr val="FFFFFF"/>
                </a:solidFill>
              </a:rPr>
              <a:t>du texte (coupure des mots)</a:t>
            </a:r>
          </a:p>
          <a:p>
            <a:pPr marL="630238" lvl="1" indent="-271463"/>
            <a:r>
              <a:rPr lang="fr-FR" dirty="0">
                <a:solidFill>
                  <a:srgbClr val="FFFFFF"/>
                </a:solidFill>
              </a:rPr>
              <a:t>Soit </a:t>
            </a:r>
            <a:r>
              <a:rPr lang="fr-FR" b="1" dirty="0">
                <a:solidFill>
                  <a:srgbClr val="FFFFFF"/>
                </a:solidFill>
              </a:rPr>
              <a:t>l’interlettrage </a:t>
            </a:r>
            <a:r>
              <a:rPr lang="fr-FR" dirty="0">
                <a:solidFill>
                  <a:srgbClr val="FFFFFF"/>
                </a:solidFill>
              </a:rPr>
              <a:t>(approche de groupe)</a:t>
            </a:r>
          </a:p>
          <a:p>
            <a:pPr marL="90488" indent="9525">
              <a:buNone/>
            </a:pPr>
            <a:r>
              <a:rPr lang="fr-FR" dirty="0">
                <a:solidFill>
                  <a:srgbClr val="FFFFFF"/>
                </a:solidFill>
              </a:rPr>
              <a:t>On évitera ainsi ces </a:t>
            </a:r>
            <a:r>
              <a:rPr lang="fr-FR" b="1" dirty="0">
                <a:solidFill>
                  <a:srgbClr val="FFFFFF"/>
                </a:solidFill>
              </a:rPr>
              <a:t>retours à la ligne </a:t>
            </a:r>
            <a:r>
              <a:rPr lang="fr-FR" dirty="0">
                <a:solidFill>
                  <a:srgbClr val="FFFFFF"/>
                </a:solidFill>
              </a:rPr>
              <a:t>pour un seul mot…</a:t>
            </a:r>
          </a:p>
        </p:txBody>
      </p:sp>
      <p:sp>
        <p:nvSpPr>
          <p:cNvPr id="2" name="Titre 1"/>
          <p:cNvSpPr>
            <a:spLocks noGrp="1"/>
          </p:cNvSpPr>
          <p:nvPr>
            <p:ph type="title"/>
          </p:nvPr>
        </p:nvSpPr>
        <p:spPr>
          <a:xfrm>
            <a:off x="612775" y="582705"/>
            <a:ext cx="4762507" cy="1258671"/>
          </a:xfrm>
        </p:spPr>
        <p:txBody>
          <a:bodyPr>
            <a:normAutofit fontScale="90000"/>
          </a:bodyPr>
          <a:lstStyle/>
          <a:p>
            <a:pPr algn="l"/>
            <a:r>
              <a:rPr lang="fr-FR" dirty="0"/>
              <a:t>Veuves et orphelins</a:t>
            </a:r>
          </a:p>
        </p:txBody>
      </p:sp>
      <p:sp>
        <p:nvSpPr>
          <p:cNvPr id="10"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2"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37</a:t>
            </a:fld>
            <a:endParaRPr lang="fr-FR" b="1" dirty="0">
              <a:latin typeface="Century Gothic"/>
              <a:cs typeface="Century Gothic"/>
            </a:endParaRPr>
          </a:p>
        </p:txBody>
      </p:sp>
      <p:pic>
        <p:nvPicPr>
          <p:cNvPr id="11" name="Image 10"/>
          <p:cNvPicPr>
            <a:picLocks noChangeAspect="1"/>
          </p:cNvPicPr>
          <p:nvPr/>
        </p:nvPicPr>
        <p:blipFill>
          <a:blip r:embed="rId3"/>
          <a:stretch>
            <a:fillRect/>
          </a:stretch>
        </p:blipFill>
        <p:spPr>
          <a:xfrm>
            <a:off x="5583702" y="1622343"/>
            <a:ext cx="3249088" cy="3998877"/>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5375282" y="0"/>
            <a:ext cx="3768718"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a:xfrm>
            <a:off x="612775" y="2721654"/>
            <a:ext cx="4762507" cy="1628639"/>
          </a:xfrm>
        </p:spPr>
        <p:txBody>
          <a:bodyPr/>
          <a:lstStyle/>
          <a:p>
            <a:pPr algn="l"/>
            <a:r>
              <a:rPr lang="fr-FR" b="1" dirty="0"/>
              <a:t>Les règles typographiques</a:t>
            </a:r>
          </a:p>
        </p:txBody>
      </p:sp>
      <p:sp>
        <p:nvSpPr>
          <p:cNvPr id="7"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8"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38</a:t>
            </a:fld>
            <a:endParaRPr lang="fr-FR" b="1" dirty="0">
              <a:latin typeface="Century Gothic"/>
              <a:cs typeface="Century Gothic"/>
            </a:endParaRPr>
          </a:p>
        </p:txBody>
      </p:sp>
      <p:pic>
        <p:nvPicPr>
          <p:cNvPr id="9" name="Image 8"/>
          <p:cNvPicPr>
            <a:picLocks noChangeAspect="1"/>
          </p:cNvPicPr>
          <p:nvPr/>
        </p:nvPicPr>
        <p:blipFill>
          <a:blip r:embed="rId2"/>
          <a:srcRect l="44272"/>
          <a:stretch>
            <a:fillRect/>
          </a:stretch>
        </p:blipFill>
        <p:spPr>
          <a:xfrm>
            <a:off x="5375282" y="1785993"/>
            <a:ext cx="3768719" cy="5072007"/>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612775" y="582706"/>
            <a:ext cx="7918450" cy="1772812"/>
          </a:xfrm>
        </p:spPr>
        <p:txBody>
          <a:bodyPr>
            <a:normAutofit/>
          </a:bodyPr>
          <a:lstStyle/>
          <a:p>
            <a:pPr algn="l"/>
            <a:r>
              <a:rPr lang="fr-FR" dirty="0"/>
              <a:t>Règles</a:t>
            </a:r>
            <a:br>
              <a:rPr lang="fr-FR" dirty="0"/>
            </a:br>
            <a:r>
              <a:rPr lang="fr-FR" dirty="0"/>
              <a:t>typographiques</a:t>
            </a:r>
          </a:p>
        </p:txBody>
      </p:sp>
      <p:sp>
        <p:nvSpPr>
          <p:cNvPr id="18" name="Rectangle 17"/>
          <p:cNvSpPr/>
          <p:nvPr/>
        </p:nvSpPr>
        <p:spPr>
          <a:xfrm>
            <a:off x="5375282" y="794"/>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1"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2"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39</a:t>
            </a:fld>
            <a:endParaRPr lang="fr-FR" b="1" dirty="0">
              <a:latin typeface="Century Gothic"/>
              <a:cs typeface="Century Gothic"/>
            </a:endParaRPr>
          </a:p>
        </p:txBody>
      </p:sp>
      <p:sp>
        <p:nvSpPr>
          <p:cNvPr id="3" name="Espace réservé du contenu 2"/>
          <p:cNvSpPr>
            <a:spLocks noGrp="1"/>
          </p:cNvSpPr>
          <p:nvPr>
            <p:ph idx="1"/>
          </p:nvPr>
        </p:nvSpPr>
        <p:spPr>
          <a:xfrm>
            <a:off x="988357" y="2154642"/>
            <a:ext cx="4386925" cy="3971521"/>
          </a:xfrm>
        </p:spPr>
        <p:txBody>
          <a:bodyPr>
            <a:normAutofit/>
          </a:bodyPr>
          <a:lstStyle/>
          <a:p>
            <a:pPr marL="34925" lvl="1" indent="0">
              <a:spcAft>
                <a:spcPts val="1200"/>
              </a:spcAft>
            </a:pPr>
            <a:r>
              <a:rPr lang="fr-FR" sz="2581" b="1" dirty="0">
                <a:solidFill>
                  <a:schemeClr val="accent1"/>
                </a:solidFill>
              </a:rPr>
              <a:t>Autrefois</a:t>
            </a:r>
          </a:p>
          <a:p>
            <a:pPr marL="384175" lvl="2" indent="0">
              <a:spcAft>
                <a:spcPts val="1200"/>
              </a:spcAft>
              <a:buNone/>
            </a:pPr>
            <a:r>
              <a:rPr lang="fr-FR" dirty="0"/>
              <a:t>Les textes était écrits par un </a:t>
            </a:r>
            <a:r>
              <a:rPr lang="fr-FR" b="1" dirty="0"/>
              <a:t>rédacteur</a:t>
            </a:r>
          </a:p>
          <a:p>
            <a:pPr marL="384175" lvl="2" indent="0">
              <a:spcAft>
                <a:spcPts val="1200"/>
              </a:spcAft>
              <a:buNone/>
            </a:pPr>
            <a:r>
              <a:rPr lang="fr-FR" dirty="0"/>
              <a:t>Mis en page par un </a:t>
            </a:r>
            <a:r>
              <a:rPr lang="fr-FR" b="1" dirty="0"/>
              <a:t>graphiste</a:t>
            </a:r>
          </a:p>
          <a:p>
            <a:pPr marL="384175" lvl="2" indent="0">
              <a:spcAft>
                <a:spcPts val="1200"/>
              </a:spcAft>
              <a:buNone/>
            </a:pPr>
            <a:r>
              <a:rPr lang="fr-FR" dirty="0"/>
              <a:t>Composé par un </a:t>
            </a:r>
            <a:r>
              <a:rPr lang="fr-FR" b="1" dirty="0"/>
              <a:t>compositeur</a:t>
            </a:r>
          </a:p>
          <a:p>
            <a:pPr marL="384175" lvl="2" indent="0">
              <a:spcAft>
                <a:spcPts val="1200"/>
              </a:spcAft>
              <a:buNone/>
            </a:pPr>
            <a:r>
              <a:rPr lang="fr-FR" dirty="0"/>
              <a:t>Et imprimé par un </a:t>
            </a:r>
            <a:r>
              <a:rPr lang="fr-FR" b="1" dirty="0"/>
              <a:t>imprimeur</a:t>
            </a:r>
            <a:r>
              <a:rPr lang="fr-FR" dirty="0"/>
              <a:t>…</a:t>
            </a:r>
          </a:p>
          <a:p>
            <a:pPr marL="34925" lvl="1" indent="0">
              <a:spcAft>
                <a:spcPts val="1200"/>
              </a:spcAft>
              <a:buNone/>
            </a:pPr>
            <a:r>
              <a:rPr lang="fr-FR" dirty="0"/>
              <a:t>Maintenant il n’est pas rare que ce soit la </a:t>
            </a:r>
            <a:r>
              <a:rPr lang="fr-FR" b="1" dirty="0">
                <a:solidFill>
                  <a:srgbClr val="E07726"/>
                </a:solidFill>
              </a:rPr>
              <a:t>même personne qui fasse tout</a:t>
            </a:r>
          </a:p>
        </p:txBody>
      </p:sp>
      <p:pic>
        <p:nvPicPr>
          <p:cNvPr id="7" name="Image 6"/>
          <p:cNvPicPr>
            <a:picLocks noChangeAspect="1"/>
          </p:cNvPicPr>
          <p:nvPr/>
        </p:nvPicPr>
        <p:blipFill>
          <a:blip r:embed="rId3"/>
          <a:srcRect l="28064" t="21457" r="11248" b="1405"/>
          <a:stretch>
            <a:fillRect/>
          </a:stretch>
        </p:blipFill>
        <p:spPr>
          <a:xfrm>
            <a:off x="5489307" y="0"/>
            <a:ext cx="3613051"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fr-FR" dirty="0"/>
              <a:t>Généralités</a:t>
            </a:r>
          </a:p>
        </p:txBody>
      </p:sp>
      <p:sp>
        <p:nvSpPr>
          <p:cNvPr id="3" name="Espace réservé du contenu 2"/>
          <p:cNvSpPr>
            <a:spLocks noGrp="1"/>
          </p:cNvSpPr>
          <p:nvPr>
            <p:ph idx="1"/>
          </p:nvPr>
        </p:nvSpPr>
        <p:spPr>
          <a:xfrm>
            <a:off x="988358" y="2044700"/>
            <a:ext cx="4386924" cy="4081463"/>
          </a:xfrm>
        </p:spPr>
        <p:txBody>
          <a:bodyPr>
            <a:normAutofit/>
          </a:bodyPr>
          <a:lstStyle/>
          <a:p>
            <a:pPr marL="342900" lvl="1" indent="-342900">
              <a:spcBef>
                <a:spcPts val="2200"/>
              </a:spcBef>
              <a:buClr>
                <a:schemeClr val="bg2"/>
              </a:buClr>
            </a:pPr>
            <a:r>
              <a:rPr lang="fr-FR" b="1" dirty="0">
                <a:solidFill>
                  <a:srgbClr val="FFAF03"/>
                </a:solidFill>
              </a:rPr>
              <a:t>Une police de caractères </a:t>
            </a:r>
            <a:br>
              <a:rPr lang="fr-FR" b="1" dirty="0">
                <a:solidFill>
                  <a:srgbClr val="FFAF03"/>
                </a:solidFill>
              </a:rPr>
            </a:br>
            <a:r>
              <a:rPr lang="fr-FR" dirty="0"/>
              <a:t>(ou </a:t>
            </a:r>
            <a:r>
              <a:rPr lang="fr-FR" b="1" dirty="0"/>
              <a:t>fonte</a:t>
            </a:r>
            <a:r>
              <a:rPr lang="fr-FR" dirty="0"/>
              <a:t>) rassemble dans un corps et une graisse donnée :</a:t>
            </a:r>
          </a:p>
          <a:p>
            <a:pPr marL="360363" lvl="1" indent="-11113">
              <a:spcAft>
                <a:spcPts val="600"/>
              </a:spcAft>
              <a:buNone/>
            </a:pPr>
            <a:endParaRPr lang="fr-FR" dirty="0"/>
          </a:p>
          <a:p>
            <a:pPr marL="360363" lvl="1" indent="-11113">
              <a:spcAft>
                <a:spcPts val="600"/>
              </a:spcAft>
              <a:buNone/>
            </a:pPr>
            <a:r>
              <a:rPr lang="fr-FR" dirty="0"/>
              <a:t>les lettres </a:t>
            </a:r>
            <a:r>
              <a:rPr lang="fr-FR" b="1" dirty="0"/>
              <a:t>minuscules</a:t>
            </a:r>
          </a:p>
          <a:p>
            <a:pPr marL="360363" lvl="1" indent="-11113">
              <a:spcAft>
                <a:spcPts val="600"/>
              </a:spcAft>
              <a:buNone/>
            </a:pPr>
            <a:r>
              <a:rPr lang="fr-FR" dirty="0"/>
              <a:t>les lettres </a:t>
            </a:r>
            <a:r>
              <a:rPr lang="fr-FR" b="1" dirty="0"/>
              <a:t>majuscules</a:t>
            </a:r>
          </a:p>
          <a:p>
            <a:pPr marL="360363" lvl="1" indent="-11113">
              <a:spcAft>
                <a:spcPts val="600"/>
              </a:spcAft>
              <a:buNone/>
            </a:pPr>
            <a:r>
              <a:rPr lang="fr-FR" dirty="0"/>
              <a:t>les </a:t>
            </a:r>
            <a:r>
              <a:rPr lang="fr-FR" b="1" dirty="0"/>
              <a:t>chiffres</a:t>
            </a:r>
          </a:p>
          <a:p>
            <a:pPr marL="360363" lvl="1" indent="-11113">
              <a:spcAft>
                <a:spcPts val="600"/>
              </a:spcAft>
              <a:buNone/>
            </a:pPr>
            <a:r>
              <a:rPr lang="fr-FR" dirty="0"/>
              <a:t>les signes de </a:t>
            </a:r>
            <a:r>
              <a:rPr lang="fr-FR" b="1" dirty="0"/>
              <a:t>ponctuation</a:t>
            </a:r>
          </a:p>
          <a:p>
            <a:pPr marL="360363" lvl="1" indent="-11113">
              <a:spcAft>
                <a:spcPts val="600"/>
              </a:spcAft>
              <a:buNone/>
            </a:pPr>
            <a:r>
              <a:rPr lang="fr-FR" dirty="0"/>
              <a:t>les </a:t>
            </a:r>
            <a:r>
              <a:rPr lang="fr-FR" b="1" dirty="0"/>
              <a:t>ligatures </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pic>
        <p:nvPicPr>
          <p:cNvPr id="5" name="Image 4"/>
          <p:cNvPicPr>
            <a:picLocks noChangeAspect="1"/>
          </p:cNvPicPr>
          <p:nvPr/>
        </p:nvPicPr>
        <p:blipFill>
          <a:blip r:embed="rId2"/>
          <a:stretch>
            <a:fillRect/>
          </a:stretch>
        </p:blipFill>
        <p:spPr>
          <a:xfrm>
            <a:off x="5375282" y="1641620"/>
            <a:ext cx="3768718" cy="4809378"/>
          </a:xfrm>
          <a:prstGeom prst="rect">
            <a:avLst/>
          </a:prstGeom>
        </p:spPr>
      </p:pic>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4</a:t>
            </a:fld>
            <a:endParaRPr lang="fr-FR" b="1" dirty="0">
              <a:latin typeface="Century Gothic"/>
              <a:cs typeface="Century Gothic"/>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612775" y="582706"/>
            <a:ext cx="7918450" cy="1772812"/>
          </a:xfrm>
        </p:spPr>
        <p:txBody>
          <a:bodyPr>
            <a:normAutofit/>
          </a:bodyPr>
          <a:lstStyle/>
          <a:p>
            <a:pPr algn="l"/>
            <a:r>
              <a:rPr lang="fr-FR" dirty="0"/>
              <a:t>Règles</a:t>
            </a:r>
            <a:br>
              <a:rPr lang="fr-FR" dirty="0"/>
            </a:br>
            <a:r>
              <a:rPr lang="fr-FR" dirty="0"/>
              <a:t>typographiques</a:t>
            </a:r>
          </a:p>
        </p:txBody>
      </p:sp>
      <p:sp>
        <p:nvSpPr>
          <p:cNvPr id="18" name="Rectangle 17"/>
          <p:cNvSpPr/>
          <p:nvPr/>
        </p:nvSpPr>
        <p:spPr>
          <a:xfrm>
            <a:off x="5375282" y="794"/>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1"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2"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40</a:t>
            </a:fld>
            <a:endParaRPr lang="fr-FR" b="1" dirty="0">
              <a:latin typeface="Century Gothic"/>
              <a:cs typeface="Century Gothic"/>
            </a:endParaRPr>
          </a:p>
        </p:txBody>
      </p:sp>
      <p:sp>
        <p:nvSpPr>
          <p:cNvPr id="3" name="Espace réservé du contenu 2"/>
          <p:cNvSpPr>
            <a:spLocks noGrp="1"/>
          </p:cNvSpPr>
          <p:nvPr>
            <p:ph idx="1"/>
          </p:nvPr>
        </p:nvSpPr>
        <p:spPr>
          <a:xfrm>
            <a:off x="988357" y="2154642"/>
            <a:ext cx="4386925" cy="3971521"/>
          </a:xfrm>
        </p:spPr>
        <p:txBody>
          <a:bodyPr>
            <a:normAutofit fontScale="92500" lnSpcReduction="10000"/>
          </a:bodyPr>
          <a:lstStyle/>
          <a:p>
            <a:pPr marL="34925" lvl="1" indent="0">
              <a:spcAft>
                <a:spcPts val="1200"/>
              </a:spcAft>
            </a:pPr>
            <a:r>
              <a:rPr lang="fr-FR" sz="2581" b="1" dirty="0">
                <a:solidFill>
                  <a:schemeClr val="accent1"/>
                </a:solidFill>
              </a:rPr>
              <a:t>Ponctuation et espace</a:t>
            </a:r>
          </a:p>
          <a:p>
            <a:pPr marL="34925" lvl="1" indent="0">
              <a:spcAft>
                <a:spcPts val="1200"/>
              </a:spcAft>
              <a:buNone/>
            </a:pPr>
            <a:r>
              <a:rPr lang="fr-FR" b="1" dirty="0"/>
              <a:t>virgule, point,</a:t>
            </a:r>
            <a:br>
              <a:rPr lang="fr-FR" b="1" dirty="0"/>
            </a:br>
            <a:r>
              <a:rPr lang="fr-FR" b="1" dirty="0"/>
              <a:t>points de suspension,</a:t>
            </a:r>
            <a:br>
              <a:rPr lang="fr-FR" b="1" dirty="0"/>
            </a:br>
            <a:r>
              <a:rPr lang="fr-FR" b="1" dirty="0"/>
              <a:t>parenthèse fermante,</a:t>
            </a:r>
            <a:br>
              <a:rPr lang="fr-FR" b="1" dirty="0"/>
            </a:br>
            <a:r>
              <a:rPr lang="fr-FR" b="1" dirty="0"/>
              <a:t>crochet droit fermant</a:t>
            </a:r>
          </a:p>
          <a:p>
            <a:pPr marL="363538" lvl="1" indent="0">
              <a:spcAft>
                <a:spcPts val="1200"/>
              </a:spcAft>
              <a:buNone/>
            </a:pPr>
            <a:r>
              <a:rPr lang="fr-FR" dirty="0"/>
              <a:t>pas d'espace </a:t>
            </a:r>
            <a:r>
              <a:rPr lang="fr-FR" b="1" dirty="0">
                <a:solidFill>
                  <a:srgbClr val="E07726"/>
                </a:solidFill>
              </a:rPr>
              <a:t>avant</a:t>
            </a:r>
            <a:r>
              <a:rPr lang="fr-FR" dirty="0"/>
              <a:t/>
            </a:r>
            <a:br>
              <a:rPr lang="fr-FR" dirty="0"/>
            </a:br>
            <a:r>
              <a:rPr lang="fr-FR" dirty="0"/>
              <a:t>espace </a:t>
            </a:r>
            <a:r>
              <a:rPr lang="fr-FR" b="1" dirty="0">
                <a:solidFill>
                  <a:srgbClr val="E07726"/>
                </a:solidFill>
              </a:rPr>
              <a:t>après</a:t>
            </a:r>
          </a:p>
          <a:p>
            <a:pPr marL="34925" lvl="1" indent="0">
              <a:spcAft>
                <a:spcPts val="1200"/>
              </a:spcAft>
              <a:buNone/>
            </a:pPr>
            <a:r>
              <a:rPr lang="fr-FR" b="1" dirty="0"/>
              <a:t>parenthèse ouvrante</a:t>
            </a:r>
            <a:br>
              <a:rPr lang="fr-FR" b="1" dirty="0"/>
            </a:br>
            <a:r>
              <a:rPr lang="fr-FR" b="1" dirty="0"/>
              <a:t>crochet ouvrant</a:t>
            </a:r>
          </a:p>
          <a:p>
            <a:pPr marL="363538" lvl="1" indent="0">
              <a:spcAft>
                <a:spcPts val="1200"/>
              </a:spcAft>
              <a:buNone/>
            </a:pPr>
            <a:r>
              <a:rPr lang="fr-FR" dirty="0"/>
              <a:t>espace </a:t>
            </a:r>
            <a:r>
              <a:rPr lang="fr-FR" b="1" dirty="0">
                <a:solidFill>
                  <a:srgbClr val="E07726"/>
                </a:solidFill>
              </a:rPr>
              <a:t>avant</a:t>
            </a:r>
            <a:r>
              <a:rPr lang="fr-FR" dirty="0"/>
              <a:t/>
            </a:r>
            <a:br>
              <a:rPr lang="fr-FR" dirty="0"/>
            </a:br>
            <a:r>
              <a:rPr lang="fr-FR" dirty="0"/>
              <a:t>pas d'espace </a:t>
            </a:r>
            <a:r>
              <a:rPr lang="fr-FR" b="1" dirty="0">
                <a:solidFill>
                  <a:srgbClr val="E07726"/>
                </a:solidFill>
              </a:rPr>
              <a:t>après</a:t>
            </a:r>
          </a:p>
        </p:txBody>
      </p:sp>
      <p:pic>
        <p:nvPicPr>
          <p:cNvPr id="13" name="Image 12"/>
          <p:cNvPicPr>
            <a:picLocks noChangeAspect="1"/>
          </p:cNvPicPr>
          <p:nvPr/>
        </p:nvPicPr>
        <p:blipFill>
          <a:blip r:embed="rId3"/>
          <a:stretch>
            <a:fillRect/>
          </a:stretch>
        </p:blipFill>
        <p:spPr>
          <a:xfrm>
            <a:off x="5681446" y="593723"/>
            <a:ext cx="3090868" cy="3523589"/>
          </a:xfrm>
          <a:prstGeom prst="rect">
            <a:avLst/>
          </a:prstGeom>
        </p:spPr>
      </p:pic>
      <p:pic>
        <p:nvPicPr>
          <p:cNvPr id="14" name="Image 13"/>
          <p:cNvPicPr>
            <a:picLocks noChangeAspect="1"/>
          </p:cNvPicPr>
          <p:nvPr/>
        </p:nvPicPr>
        <p:blipFill>
          <a:blip r:embed="rId4"/>
          <a:stretch>
            <a:fillRect/>
          </a:stretch>
        </p:blipFill>
        <p:spPr>
          <a:xfrm>
            <a:off x="5681152" y="4717533"/>
            <a:ext cx="2877917" cy="150664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612775" y="582706"/>
            <a:ext cx="7918450" cy="1772812"/>
          </a:xfrm>
        </p:spPr>
        <p:txBody>
          <a:bodyPr>
            <a:normAutofit/>
          </a:bodyPr>
          <a:lstStyle/>
          <a:p>
            <a:pPr algn="l"/>
            <a:r>
              <a:rPr lang="fr-FR" dirty="0"/>
              <a:t>Règles</a:t>
            </a:r>
            <a:br>
              <a:rPr lang="fr-FR" dirty="0"/>
            </a:br>
            <a:r>
              <a:rPr lang="fr-FR" dirty="0"/>
              <a:t>typographiques</a:t>
            </a:r>
          </a:p>
        </p:txBody>
      </p:sp>
      <p:sp>
        <p:nvSpPr>
          <p:cNvPr id="18" name="Rectangle 17"/>
          <p:cNvSpPr/>
          <p:nvPr/>
        </p:nvSpPr>
        <p:spPr>
          <a:xfrm>
            <a:off x="5375282" y="794"/>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1"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2"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41</a:t>
            </a:fld>
            <a:endParaRPr lang="fr-FR" b="1" dirty="0">
              <a:latin typeface="Century Gothic"/>
              <a:cs typeface="Century Gothic"/>
            </a:endParaRPr>
          </a:p>
        </p:txBody>
      </p:sp>
      <p:sp>
        <p:nvSpPr>
          <p:cNvPr id="3" name="Espace réservé du contenu 2"/>
          <p:cNvSpPr>
            <a:spLocks noGrp="1"/>
          </p:cNvSpPr>
          <p:nvPr>
            <p:ph idx="1"/>
          </p:nvPr>
        </p:nvSpPr>
        <p:spPr>
          <a:xfrm>
            <a:off x="988357" y="2154642"/>
            <a:ext cx="4386925" cy="3971521"/>
          </a:xfrm>
        </p:spPr>
        <p:txBody>
          <a:bodyPr>
            <a:normAutofit/>
          </a:bodyPr>
          <a:lstStyle/>
          <a:p>
            <a:pPr marL="0" lvl="1" indent="0">
              <a:spcAft>
                <a:spcPts val="1200"/>
              </a:spcAft>
              <a:buNone/>
            </a:pPr>
            <a:r>
              <a:rPr lang="fr-FR" b="1" dirty="0"/>
              <a:t>deux points, point-virgule,</a:t>
            </a:r>
            <a:br>
              <a:rPr lang="fr-FR" b="1" dirty="0"/>
            </a:br>
            <a:r>
              <a:rPr lang="fr-FR" b="1" dirty="0"/>
              <a:t>point d'interrogation,</a:t>
            </a:r>
            <a:br>
              <a:rPr lang="fr-FR" b="1" dirty="0"/>
            </a:br>
            <a:r>
              <a:rPr lang="fr-FR" b="1" dirty="0"/>
              <a:t>point d'exclamation </a:t>
            </a:r>
          </a:p>
          <a:p>
            <a:pPr marL="363538" lvl="1" indent="0">
              <a:spcAft>
                <a:spcPts val="1200"/>
              </a:spcAft>
              <a:buNone/>
            </a:pPr>
            <a:r>
              <a:rPr lang="fr-FR" dirty="0"/>
              <a:t>espace insécable </a:t>
            </a:r>
            <a:r>
              <a:rPr lang="fr-FR" b="1" dirty="0">
                <a:solidFill>
                  <a:schemeClr val="accent1"/>
                </a:solidFill>
              </a:rPr>
              <a:t>avant</a:t>
            </a:r>
          </a:p>
          <a:p>
            <a:pPr marL="34925" lvl="1" indent="0">
              <a:spcAft>
                <a:spcPts val="1200"/>
              </a:spcAft>
              <a:buNone/>
            </a:pPr>
            <a:r>
              <a:rPr lang="fr-FR" b="1" dirty="0"/>
              <a:t>Apostrophe</a:t>
            </a:r>
          </a:p>
          <a:p>
            <a:pPr marL="363538" lvl="1" indent="0">
              <a:spcAft>
                <a:spcPts val="1200"/>
              </a:spcAft>
              <a:buNone/>
            </a:pPr>
            <a:r>
              <a:rPr lang="fr-FR" b="1" dirty="0">
                <a:solidFill>
                  <a:srgbClr val="E07726"/>
                </a:solidFill>
              </a:rPr>
              <a:t>pas d'espace avant ni après</a:t>
            </a:r>
          </a:p>
          <a:p>
            <a:pPr marL="34925" lvl="1" indent="0">
              <a:spcAft>
                <a:spcPts val="1200"/>
              </a:spcAft>
              <a:buNone/>
            </a:pPr>
            <a:r>
              <a:rPr lang="fr-FR" b="1" dirty="0"/>
              <a:t>titres </a:t>
            </a:r>
            <a:endParaRPr lang="fr-FR" dirty="0"/>
          </a:p>
          <a:p>
            <a:pPr marL="363538" lvl="1" indent="0">
              <a:spcAft>
                <a:spcPts val="1200"/>
              </a:spcAft>
              <a:buNone/>
            </a:pPr>
            <a:r>
              <a:rPr lang="fr-FR" b="1" dirty="0">
                <a:solidFill>
                  <a:srgbClr val="E07726"/>
                </a:solidFill>
              </a:rPr>
              <a:t>pas de point </a:t>
            </a:r>
            <a:r>
              <a:rPr lang="fr-FR" dirty="0"/>
              <a:t>à la fin</a:t>
            </a:r>
          </a:p>
        </p:txBody>
      </p:sp>
      <p:pic>
        <p:nvPicPr>
          <p:cNvPr id="8" name="Image 7"/>
          <p:cNvPicPr>
            <a:picLocks noChangeAspect="1"/>
          </p:cNvPicPr>
          <p:nvPr/>
        </p:nvPicPr>
        <p:blipFill>
          <a:blip r:embed="rId3"/>
          <a:stretch>
            <a:fillRect/>
          </a:stretch>
        </p:blipFill>
        <p:spPr>
          <a:xfrm>
            <a:off x="5507431" y="1041400"/>
            <a:ext cx="3504420" cy="2519430"/>
          </a:xfrm>
          <a:prstGeom prst="rect">
            <a:avLst/>
          </a:prstGeom>
        </p:spPr>
      </p:pic>
      <p:pic>
        <p:nvPicPr>
          <p:cNvPr id="9" name="Image 8"/>
          <p:cNvPicPr>
            <a:picLocks noChangeAspect="1"/>
          </p:cNvPicPr>
          <p:nvPr/>
        </p:nvPicPr>
        <p:blipFill>
          <a:blip r:embed="rId4"/>
          <a:stretch>
            <a:fillRect/>
          </a:stretch>
        </p:blipFill>
        <p:spPr>
          <a:xfrm>
            <a:off x="5422416" y="3970113"/>
            <a:ext cx="3674450" cy="995879"/>
          </a:xfrm>
          <a:prstGeom prst="rect">
            <a:avLst/>
          </a:prstGeom>
        </p:spPr>
      </p:pic>
      <p:pic>
        <p:nvPicPr>
          <p:cNvPr id="10" name="Image 9"/>
          <p:cNvPicPr>
            <a:picLocks noChangeAspect="1"/>
          </p:cNvPicPr>
          <p:nvPr/>
        </p:nvPicPr>
        <p:blipFill>
          <a:blip r:embed="rId5"/>
          <a:srcRect l="17532" r="7947"/>
          <a:stretch>
            <a:fillRect/>
          </a:stretch>
        </p:blipFill>
        <p:spPr>
          <a:xfrm>
            <a:off x="5473447" y="5329906"/>
            <a:ext cx="3538404" cy="946104"/>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612775" y="582706"/>
            <a:ext cx="7918450" cy="1772812"/>
          </a:xfrm>
        </p:spPr>
        <p:txBody>
          <a:bodyPr>
            <a:normAutofit/>
          </a:bodyPr>
          <a:lstStyle/>
          <a:p>
            <a:pPr algn="l"/>
            <a:r>
              <a:rPr lang="fr-FR" dirty="0"/>
              <a:t>Règles</a:t>
            </a:r>
            <a:br>
              <a:rPr lang="fr-FR" dirty="0"/>
            </a:br>
            <a:r>
              <a:rPr lang="fr-FR" dirty="0"/>
              <a:t>typographiques</a:t>
            </a:r>
          </a:p>
        </p:txBody>
      </p:sp>
      <p:sp>
        <p:nvSpPr>
          <p:cNvPr id="18" name="Rectangle 17"/>
          <p:cNvSpPr/>
          <p:nvPr/>
        </p:nvSpPr>
        <p:spPr>
          <a:xfrm>
            <a:off x="5375282" y="794"/>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1"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2"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42</a:t>
            </a:fld>
            <a:endParaRPr lang="fr-FR" b="1" dirty="0">
              <a:latin typeface="Century Gothic"/>
              <a:cs typeface="Century Gothic"/>
            </a:endParaRPr>
          </a:p>
        </p:txBody>
      </p:sp>
      <p:sp>
        <p:nvSpPr>
          <p:cNvPr id="3" name="Espace réservé du contenu 2"/>
          <p:cNvSpPr>
            <a:spLocks noGrp="1"/>
          </p:cNvSpPr>
          <p:nvPr>
            <p:ph idx="1"/>
          </p:nvPr>
        </p:nvSpPr>
        <p:spPr>
          <a:xfrm>
            <a:off x="988357" y="2154642"/>
            <a:ext cx="4386925" cy="3971521"/>
          </a:xfrm>
        </p:spPr>
        <p:txBody>
          <a:bodyPr>
            <a:normAutofit/>
          </a:bodyPr>
          <a:lstStyle/>
          <a:p>
            <a:pPr marL="34925" lvl="1" indent="0">
              <a:spcAft>
                <a:spcPts val="1200"/>
              </a:spcAft>
              <a:buNone/>
            </a:pPr>
            <a:r>
              <a:rPr lang="fr-FR" b="1">
                <a:solidFill>
                  <a:srgbClr val="E07726"/>
                </a:solidFill>
              </a:rPr>
              <a:t>les guillemets « typographiques » </a:t>
            </a:r>
            <a:r>
              <a:rPr lang="fr-FR"/>
              <a:t>doivent remplacer les guillemets </a:t>
            </a:r>
            <a:r>
              <a:rPr lang="fr-FR" b="1"/>
              <a:t>"dactylographiques”</a:t>
            </a:r>
            <a:r>
              <a:rPr lang="fr-FR"/>
              <a:t/>
            </a:r>
            <a:br>
              <a:rPr lang="fr-FR"/>
            </a:br>
            <a:r>
              <a:rPr lang="fr-FR"/>
              <a:t>(à l’anglo-saxonne) </a:t>
            </a:r>
          </a:p>
          <a:p>
            <a:pPr marL="34925" lvl="1" indent="0">
              <a:spcAft>
                <a:spcPts val="1200"/>
              </a:spcAft>
              <a:buNone/>
            </a:pPr>
            <a:r>
              <a:rPr lang="fr-FR"/>
              <a:t>les guillemets français créent </a:t>
            </a:r>
            <a:r>
              <a:rPr lang="fr-FR" b="1"/>
              <a:t>moins de vide</a:t>
            </a:r>
            <a:r>
              <a:rPr lang="fr-FR"/>
              <a:t> dans le texte</a:t>
            </a:r>
          </a:p>
          <a:p>
            <a:pPr marL="34925" lvl="1" indent="0">
              <a:spcAft>
                <a:spcPts val="1200"/>
              </a:spcAft>
              <a:buNone/>
            </a:pPr>
            <a:r>
              <a:rPr lang="fr-FR"/>
              <a:t>Les guillemets </a:t>
            </a:r>
            <a:r>
              <a:rPr lang="fr-FR" b="1"/>
              <a:t>typographiques </a:t>
            </a:r>
            <a:r>
              <a:rPr lang="fr-FR"/>
              <a:t>doivent être séparés du texte qu'ils encadrent par des </a:t>
            </a:r>
            <a:r>
              <a:rPr lang="fr-FR" b="1">
                <a:solidFill>
                  <a:srgbClr val="E07726"/>
                </a:solidFill>
              </a:rPr>
              <a:t>espaces insécables</a:t>
            </a:r>
          </a:p>
        </p:txBody>
      </p:sp>
      <p:pic>
        <p:nvPicPr>
          <p:cNvPr id="8" name="Image 7"/>
          <p:cNvPicPr>
            <a:picLocks noChangeAspect="1"/>
          </p:cNvPicPr>
          <p:nvPr/>
        </p:nvPicPr>
        <p:blipFill>
          <a:blip r:embed="rId3"/>
          <a:stretch>
            <a:fillRect/>
          </a:stretch>
        </p:blipFill>
        <p:spPr>
          <a:xfrm>
            <a:off x="5658771" y="503238"/>
            <a:ext cx="3299541" cy="3299541"/>
          </a:xfrm>
          <a:prstGeom prst="rect">
            <a:avLst/>
          </a:prstGeom>
        </p:spPr>
      </p:pic>
      <p:pic>
        <p:nvPicPr>
          <p:cNvPr id="9" name="Image 8"/>
          <p:cNvPicPr>
            <a:picLocks noChangeAspect="1"/>
          </p:cNvPicPr>
          <p:nvPr/>
        </p:nvPicPr>
        <p:blipFill>
          <a:blip r:embed="rId4"/>
          <a:srcRect/>
          <a:stretch>
            <a:fillRect/>
          </a:stretch>
        </p:blipFill>
        <p:spPr>
          <a:xfrm>
            <a:off x="6291961" y="4059800"/>
            <a:ext cx="2239264" cy="2239264"/>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612775" y="582706"/>
            <a:ext cx="7918450" cy="1772812"/>
          </a:xfrm>
        </p:spPr>
        <p:txBody>
          <a:bodyPr>
            <a:normAutofit/>
          </a:bodyPr>
          <a:lstStyle/>
          <a:p>
            <a:pPr algn="l"/>
            <a:r>
              <a:rPr lang="fr-FR" dirty="0"/>
              <a:t>Règles</a:t>
            </a:r>
            <a:br>
              <a:rPr lang="fr-FR" dirty="0"/>
            </a:br>
            <a:r>
              <a:rPr lang="fr-FR" dirty="0"/>
              <a:t>typographiques</a:t>
            </a:r>
          </a:p>
        </p:txBody>
      </p:sp>
      <p:sp>
        <p:nvSpPr>
          <p:cNvPr id="18" name="Rectangle 17"/>
          <p:cNvSpPr/>
          <p:nvPr/>
        </p:nvSpPr>
        <p:spPr>
          <a:xfrm>
            <a:off x="5375282" y="794"/>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1"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2"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43</a:t>
            </a:fld>
            <a:endParaRPr lang="fr-FR" b="1" dirty="0">
              <a:latin typeface="Century Gothic"/>
              <a:cs typeface="Century Gothic"/>
            </a:endParaRPr>
          </a:p>
        </p:txBody>
      </p:sp>
      <p:sp>
        <p:nvSpPr>
          <p:cNvPr id="3" name="Espace réservé du contenu 2"/>
          <p:cNvSpPr>
            <a:spLocks noGrp="1"/>
          </p:cNvSpPr>
          <p:nvPr>
            <p:ph idx="1"/>
          </p:nvPr>
        </p:nvSpPr>
        <p:spPr>
          <a:xfrm>
            <a:off x="988357" y="2154642"/>
            <a:ext cx="4386925" cy="3971521"/>
          </a:xfrm>
        </p:spPr>
        <p:txBody>
          <a:bodyPr>
            <a:normAutofit/>
          </a:bodyPr>
          <a:lstStyle/>
          <a:p>
            <a:pPr marL="34925" lvl="1" indent="0">
              <a:spcAft>
                <a:spcPts val="1200"/>
              </a:spcAft>
            </a:pPr>
            <a:r>
              <a:rPr lang="fr-FR" sz="2581" b="1" dirty="0">
                <a:solidFill>
                  <a:schemeClr val="accent1"/>
                </a:solidFill>
              </a:rPr>
              <a:t>Accents et majuscules</a:t>
            </a:r>
          </a:p>
          <a:p>
            <a:pPr marL="34925" lvl="1" indent="0">
              <a:spcAft>
                <a:spcPts val="1200"/>
              </a:spcAft>
              <a:buNone/>
            </a:pPr>
            <a:r>
              <a:rPr lang="fr-FR" dirty="0"/>
              <a:t>Normalement on ne met pas d’accent sur les majuscules</a:t>
            </a:r>
            <a:br>
              <a:rPr lang="fr-FR" dirty="0"/>
            </a:br>
            <a:r>
              <a:rPr lang="fr-FR" dirty="0"/>
              <a:t>sauf que…</a:t>
            </a:r>
          </a:p>
          <a:p>
            <a:pPr marL="34925" lvl="1" indent="0">
              <a:spcAft>
                <a:spcPts val="1200"/>
              </a:spcAft>
              <a:buNone/>
            </a:pPr>
            <a:r>
              <a:rPr lang="fr-FR"/>
              <a:t>Cela permet parfois de lever certaines </a:t>
            </a:r>
            <a:r>
              <a:rPr lang="fr-FR" b="1"/>
              <a:t>ambigüités </a:t>
            </a:r>
            <a:r>
              <a:rPr lang="fr-FR"/>
              <a:t>!</a:t>
            </a:r>
            <a:endParaRPr lang="fr-FR" dirty="0"/>
          </a:p>
        </p:txBody>
      </p:sp>
      <p:pic>
        <p:nvPicPr>
          <p:cNvPr id="7" name="Image 6"/>
          <p:cNvPicPr>
            <a:picLocks noChangeAspect="1"/>
          </p:cNvPicPr>
          <p:nvPr/>
        </p:nvPicPr>
        <p:blipFill>
          <a:blip r:embed="rId3"/>
          <a:stretch>
            <a:fillRect/>
          </a:stretch>
        </p:blipFill>
        <p:spPr>
          <a:xfrm>
            <a:off x="5377307" y="2355518"/>
            <a:ext cx="3766693" cy="2555184"/>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5375282" y="0"/>
            <a:ext cx="3768718"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a:xfrm>
            <a:off x="612775" y="2721654"/>
            <a:ext cx="4762507" cy="1628639"/>
          </a:xfrm>
        </p:spPr>
        <p:txBody>
          <a:bodyPr/>
          <a:lstStyle/>
          <a:p>
            <a:pPr algn="l"/>
            <a:r>
              <a:rPr lang="fr-FR" b="1" dirty="0"/>
              <a:t>Choix typographiques</a:t>
            </a:r>
          </a:p>
        </p:txBody>
      </p:sp>
      <p:pic>
        <p:nvPicPr>
          <p:cNvPr id="5" name="Image 4"/>
          <p:cNvPicPr>
            <a:picLocks noChangeAspect="1"/>
          </p:cNvPicPr>
          <p:nvPr/>
        </p:nvPicPr>
        <p:blipFill>
          <a:blip r:embed="rId2"/>
          <a:stretch>
            <a:fillRect/>
          </a:stretch>
        </p:blipFill>
        <p:spPr>
          <a:xfrm>
            <a:off x="5375282" y="1114531"/>
            <a:ext cx="3768718" cy="4556019"/>
          </a:xfrm>
          <a:prstGeom prst="rect">
            <a:avLst/>
          </a:prstGeom>
        </p:spPr>
      </p:pic>
      <p:sp>
        <p:nvSpPr>
          <p:cNvPr id="7"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8"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44</a:t>
            </a:fld>
            <a:endParaRPr lang="fr-FR" b="1" dirty="0">
              <a:latin typeface="Century Gothic"/>
              <a:cs typeface="Century Gothic"/>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476223"/>
            <a:ext cx="4386924" cy="4081463"/>
          </a:xfrm>
        </p:spPr>
        <p:txBody>
          <a:bodyPr>
            <a:normAutofit/>
          </a:bodyPr>
          <a:lstStyle/>
          <a:p>
            <a:r>
              <a:rPr lang="fr-FR" dirty="0"/>
              <a:t>Aujourd’hui, même si l'ensemble du processus typographique est  totalement </a:t>
            </a:r>
            <a:r>
              <a:rPr lang="fr-FR" b="1" dirty="0"/>
              <a:t>informatisé</a:t>
            </a:r>
          </a:p>
          <a:p>
            <a:r>
              <a:rPr lang="fr-FR" dirty="0"/>
              <a:t>Les </a:t>
            </a:r>
            <a:r>
              <a:rPr lang="fr-FR" b="1" dirty="0"/>
              <a:t>objectifs </a:t>
            </a:r>
            <a:r>
              <a:rPr lang="fr-FR" dirty="0"/>
              <a:t>sont les mêmes qu’au temps du plomb</a:t>
            </a:r>
          </a:p>
          <a:p>
            <a:pPr lvl="2">
              <a:buNone/>
            </a:pPr>
            <a:r>
              <a:rPr lang="fr-FR" sz="3100" b="1" dirty="0">
                <a:solidFill>
                  <a:srgbClr val="E07726"/>
                </a:solidFill>
              </a:rPr>
              <a:t>Etre lisible</a:t>
            </a:r>
          </a:p>
          <a:p>
            <a:pPr lvl="2">
              <a:buNone/>
            </a:pPr>
            <a:r>
              <a:rPr lang="fr-FR" sz="3100" b="1" dirty="0">
                <a:solidFill>
                  <a:srgbClr val="E07726"/>
                </a:solidFill>
              </a:rPr>
              <a:t>Faire sens</a:t>
            </a:r>
          </a:p>
          <a:p>
            <a:pPr lvl="2">
              <a:buNone/>
            </a:pPr>
            <a:r>
              <a:rPr lang="fr-FR" sz="3100" b="1" dirty="0">
                <a:solidFill>
                  <a:srgbClr val="E07726"/>
                </a:solidFill>
              </a:rPr>
              <a:t>Etre beau</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a:xfrm>
            <a:off x="612775" y="582705"/>
            <a:ext cx="4762507" cy="1258671"/>
          </a:xfrm>
        </p:spPr>
        <p:txBody>
          <a:bodyPr>
            <a:normAutofit fontScale="90000"/>
          </a:bodyPr>
          <a:lstStyle/>
          <a:p>
            <a:pPr algn="l"/>
            <a:r>
              <a:rPr lang="fr-FR" dirty="0"/>
              <a:t>Du plomb au numérique</a:t>
            </a:r>
          </a:p>
        </p:txBody>
      </p:sp>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45</a:t>
            </a:fld>
            <a:endParaRPr lang="fr-FR" b="1" dirty="0">
              <a:latin typeface="Century Gothic"/>
              <a:cs typeface="Century Gothic"/>
            </a:endParaRPr>
          </a:p>
        </p:txBody>
      </p:sp>
      <p:pic>
        <p:nvPicPr>
          <p:cNvPr id="8" name="Image 7"/>
          <p:cNvPicPr>
            <a:picLocks noChangeAspect="1"/>
          </p:cNvPicPr>
          <p:nvPr/>
        </p:nvPicPr>
        <p:blipFill>
          <a:blip r:embed="rId3"/>
          <a:srcRect l="12234" t="6772" r="6067" b="3191"/>
          <a:stretch>
            <a:fillRect/>
          </a:stretch>
        </p:blipFill>
        <p:spPr>
          <a:xfrm>
            <a:off x="5375282" y="1573659"/>
            <a:ext cx="3768718" cy="4984027"/>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476223"/>
            <a:ext cx="4386924" cy="4081463"/>
          </a:xfrm>
        </p:spPr>
        <p:txBody>
          <a:bodyPr>
            <a:normAutofit/>
          </a:bodyPr>
          <a:lstStyle/>
          <a:p>
            <a:r>
              <a:rPr lang="fr-FR" dirty="0"/>
              <a:t>Pour </a:t>
            </a:r>
            <a:r>
              <a:rPr lang="fr-FR" b="1" dirty="0">
                <a:solidFill>
                  <a:schemeClr val="accent1"/>
                </a:solidFill>
              </a:rPr>
              <a:t>hiérarchiser la lecture</a:t>
            </a:r>
            <a:r>
              <a:rPr lang="fr-FR" dirty="0"/>
              <a:t>, il convient de faire des </a:t>
            </a:r>
            <a:r>
              <a:rPr lang="fr-FR" b="1" dirty="0"/>
              <a:t>choix </a:t>
            </a:r>
            <a:r>
              <a:rPr lang="fr-FR" dirty="0"/>
              <a:t>typographiques</a:t>
            </a:r>
          </a:p>
          <a:p>
            <a:r>
              <a:rPr lang="fr-FR" b="1" dirty="0"/>
              <a:t>Choix de </a:t>
            </a:r>
            <a:r>
              <a:rPr lang="fr-FR" b="1" dirty="0">
                <a:solidFill>
                  <a:srgbClr val="E07726"/>
                </a:solidFill>
              </a:rPr>
              <a:t>styles</a:t>
            </a:r>
            <a:r>
              <a:rPr lang="fr-FR" b="1" dirty="0"/>
              <a:t/>
            </a:r>
            <a:br>
              <a:rPr lang="fr-FR" b="1" dirty="0"/>
            </a:br>
            <a:r>
              <a:rPr lang="fr-FR" dirty="0"/>
              <a:t>(familles de caractères)</a:t>
            </a:r>
          </a:p>
          <a:p>
            <a:r>
              <a:rPr lang="fr-FR" b="1" dirty="0"/>
              <a:t>Choix de </a:t>
            </a:r>
            <a:r>
              <a:rPr lang="fr-FR" b="1" dirty="0">
                <a:solidFill>
                  <a:srgbClr val="E07726"/>
                </a:solidFill>
              </a:rPr>
              <a:t>taille</a:t>
            </a:r>
            <a:r>
              <a:rPr lang="fr-FR" b="1" dirty="0"/>
              <a:t/>
            </a:r>
            <a:br>
              <a:rPr lang="fr-FR" b="1" dirty="0"/>
            </a:br>
            <a:r>
              <a:rPr lang="fr-FR" dirty="0"/>
              <a:t>(corps, graisse)</a:t>
            </a:r>
          </a:p>
          <a:p>
            <a:r>
              <a:rPr lang="fr-FR" b="1" dirty="0"/>
              <a:t>Choix de </a:t>
            </a:r>
            <a:r>
              <a:rPr lang="fr-FR" b="1" dirty="0">
                <a:solidFill>
                  <a:srgbClr val="E07726"/>
                </a:solidFill>
              </a:rPr>
              <a:t>disposition</a:t>
            </a:r>
            <a:r>
              <a:rPr lang="fr-FR" b="1" dirty="0"/>
              <a:t/>
            </a:r>
            <a:br>
              <a:rPr lang="fr-FR" b="1" dirty="0"/>
            </a:br>
            <a:r>
              <a:rPr lang="fr-FR" dirty="0"/>
              <a:t>(mise en page, alignement)</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a:xfrm>
            <a:off x="612775" y="582705"/>
            <a:ext cx="4762507" cy="1258671"/>
          </a:xfrm>
        </p:spPr>
        <p:txBody>
          <a:bodyPr>
            <a:normAutofit/>
          </a:bodyPr>
          <a:lstStyle/>
          <a:p>
            <a:pPr algn="l"/>
            <a:r>
              <a:rPr lang="fr-FR" dirty="0"/>
              <a:t>Titres et sous titres</a:t>
            </a:r>
          </a:p>
        </p:txBody>
      </p:sp>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46</a:t>
            </a:fld>
            <a:endParaRPr lang="fr-FR" b="1" dirty="0">
              <a:latin typeface="Century Gothic"/>
              <a:cs typeface="Century Gothic"/>
            </a:endParaRPr>
          </a:p>
        </p:txBody>
      </p:sp>
      <p:pic>
        <p:nvPicPr>
          <p:cNvPr id="8" name="Image 7"/>
          <p:cNvPicPr>
            <a:picLocks noChangeAspect="1"/>
          </p:cNvPicPr>
          <p:nvPr/>
        </p:nvPicPr>
        <p:blipFill>
          <a:blip r:embed="rId3"/>
          <a:srcRect r="47015"/>
          <a:stretch>
            <a:fillRect/>
          </a:stretch>
        </p:blipFill>
        <p:spPr>
          <a:xfrm>
            <a:off x="5375282" y="1831319"/>
            <a:ext cx="3768718" cy="5026681"/>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476223"/>
            <a:ext cx="4386924" cy="4081463"/>
          </a:xfrm>
        </p:spPr>
        <p:txBody>
          <a:bodyPr>
            <a:normAutofit/>
          </a:bodyPr>
          <a:lstStyle/>
          <a:p>
            <a:pPr marL="358775" indent="-258763"/>
            <a:r>
              <a:rPr lang="fr-FR" dirty="0"/>
              <a:t>On distingue deux </a:t>
            </a:r>
            <a:r>
              <a:rPr lang="fr-FR" b="1" dirty="0"/>
              <a:t>genres </a:t>
            </a:r>
            <a:r>
              <a:rPr lang="fr-FR" dirty="0"/>
              <a:t>de typographie :</a:t>
            </a:r>
          </a:p>
          <a:p>
            <a:pPr marL="100013" indent="254000">
              <a:buNone/>
            </a:pPr>
            <a:r>
              <a:rPr lang="fr-FR" sz="3400" dirty="0"/>
              <a:t>Typo de </a:t>
            </a:r>
            <a:r>
              <a:rPr lang="fr-FR" sz="3400" b="1" dirty="0">
                <a:solidFill>
                  <a:schemeClr val="accent1"/>
                </a:solidFill>
              </a:rPr>
              <a:t>titrage</a:t>
            </a:r>
            <a:endParaRPr lang="fr-FR" sz="3400" dirty="0"/>
          </a:p>
          <a:p>
            <a:pPr marL="100013" indent="254000">
              <a:buNone/>
            </a:pPr>
            <a:r>
              <a:rPr lang="fr-FR" sz="3400" dirty="0"/>
              <a:t>Typo de </a:t>
            </a:r>
            <a:r>
              <a:rPr lang="fr-FR" sz="3400" b="1" dirty="0">
                <a:solidFill>
                  <a:schemeClr val="accent1"/>
                </a:solidFill>
              </a:rPr>
              <a:t>labeur</a:t>
            </a:r>
            <a:endParaRPr lang="fr-FR" sz="3400" dirty="0">
              <a:solidFill>
                <a:schemeClr val="accent1"/>
              </a:solidFill>
            </a:endParaRP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a:xfrm>
            <a:off x="612775" y="582705"/>
            <a:ext cx="4762507" cy="1258671"/>
          </a:xfrm>
        </p:spPr>
        <p:txBody>
          <a:bodyPr>
            <a:normAutofit/>
          </a:bodyPr>
          <a:lstStyle/>
          <a:p>
            <a:pPr algn="l"/>
            <a:r>
              <a:rPr lang="fr-FR" dirty="0"/>
              <a:t>Titrage et labeur</a:t>
            </a:r>
          </a:p>
        </p:txBody>
      </p:sp>
      <p:pic>
        <p:nvPicPr>
          <p:cNvPr id="13" name="Image 12"/>
          <p:cNvPicPr>
            <a:picLocks noChangeAspect="1"/>
          </p:cNvPicPr>
          <p:nvPr/>
        </p:nvPicPr>
        <p:blipFill>
          <a:blip r:embed="rId3"/>
          <a:stretch>
            <a:fillRect/>
          </a:stretch>
        </p:blipFill>
        <p:spPr>
          <a:xfrm>
            <a:off x="5511362" y="1449396"/>
            <a:ext cx="3514994" cy="5217570"/>
          </a:xfrm>
          <a:prstGeom prst="rect">
            <a:avLst/>
          </a:prstGeom>
        </p:spPr>
      </p:pic>
      <p:sp>
        <p:nvSpPr>
          <p:cNvPr id="1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47</a:t>
            </a:fld>
            <a:endParaRPr lang="fr-FR" b="1" dirty="0">
              <a:latin typeface="Century Gothic"/>
              <a:cs typeface="Century Gothic"/>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476223"/>
            <a:ext cx="4386924" cy="4081463"/>
          </a:xfrm>
        </p:spPr>
        <p:txBody>
          <a:bodyPr>
            <a:normAutofit/>
          </a:bodyPr>
          <a:lstStyle/>
          <a:p>
            <a:pPr marL="271463" indent="-171450">
              <a:spcAft>
                <a:spcPts val="600"/>
              </a:spcAft>
            </a:pPr>
            <a:r>
              <a:rPr lang="fr-FR" dirty="0">
                <a:solidFill>
                  <a:srgbClr val="E07726"/>
                </a:solidFill>
              </a:rPr>
              <a:t>Une </a:t>
            </a:r>
            <a:r>
              <a:rPr lang="fr-FR" b="1" dirty="0">
                <a:solidFill>
                  <a:srgbClr val="E07726"/>
                </a:solidFill>
              </a:rPr>
              <a:t>typo de titrage </a:t>
            </a:r>
            <a:r>
              <a:rPr lang="fr-FR" dirty="0"/>
              <a:t>est destiné à composer des textes d’ 1 ou 2 phrases dans des corps assez </a:t>
            </a:r>
            <a:r>
              <a:rPr lang="fr-FR" b="1" dirty="0"/>
              <a:t>grands</a:t>
            </a:r>
          </a:p>
          <a:p>
            <a:pPr marL="442913" lvl="1" indent="0">
              <a:spcAft>
                <a:spcPts val="600"/>
              </a:spcAft>
              <a:buNone/>
            </a:pPr>
            <a:r>
              <a:rPr lang="fr-FR" dirty="0"/>
              <a:t>Le titrage donne au mot une </a:t>
            </a:r>
            <a:r>
              <a:rPr lang="fr-FR" b="1" dirty="0"/>
              <a:t>empreinte forte</a:t>
            </a:r>
            <a:r>
              <a:rPr lang="fr-FR" dirty="0"/>
              <a:t>, il attire l’attention</a:t>
            </a:r>
          </a:p>
          <a:p>
            <a:pPr marL="442913" lvl="1" indent="0">
              <a:spcAft>
                <a:spcPts val="600"/>
              </a:spcAft>
              <a:buNone/>
            </a:pPr>
            <a:r>
              <a:rPr lang="fr-FR" dirty="0"/>
              <a:t>On peut faire un beau titrage sans avoir une </a:t>
            </a:r>
            <a:r>
              <a:rPr lang="fr-FR" b="1" dirty="0"/>
              <a:t>grande expérience</a:t>
            </a:r>
            <a:r>
              <a:rPr lang="fr-FR" dirty="0"/>
              <a:t>, ni développer une réelle réflexion</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a:xfrm>
            <a:off x="612775" y="582705"/>
            <a:ext cx="4762507" cy="1258671"/>
          </a:xfrm>
        </p:spPr>
        <p:txBody>
          <a:bodyPr>
            <a:normAutofit/>
          </a:bodyPr>
          <a:lstStyle/>
          <a:p>
            <a:pPr algn="l"/>
            <a:r>
              <a:rPr lang="fr-FR" dirty="0"/>
              <a:t>Titrage et labeur</a:t>
            </a:r>
          </a:p>
        </p:txBody>
      </p:sp>
      <p:pic>
        <p:nvPicPr>
          <p:cNvPr id="5" name="Image 4"/>
          <p:cNvPicPr>
            <a:picLocks noChangeAspect="1"/>
          </p:cNvPicPr>
          <p:nvPr/>
        </p:nvPicPr>
        <p:blipFill>
          <a:blip r:embed="rId3"/>
          <a:srcRect b="47623"/>
          <a:stretch>
            <a:fillRect/>
          </a:stretch>
        </p:blipFill>
        <p:spPr>
          <a:xfrm>
            <a:off x="5381714" y="2341419"/>
            <a:ext cx="3762286" cy="1037337"/>
          </a:xfrm>
          <a:prstGeom prst="rect">
            <a:avLst/>
          </a:prstGeom>
        </p:spPr>
      </p:pic>
      <p:pic>
        <p:nvPicPr>
          <p:cNvPr id="6" name="Image 5"/>
          <p:cNvPicPr>
            <a:picLocks noChangeAspect="1"/>
          </p:cNvPicPr>
          <p:nvPr/>
        </p:nvPicPr>
        <p:blipFill>
          <a:blip r:embed="rId4"/>
          <a:stretch>
            <a:fillRect/>
          </a:stretch>
        </p:blipFill>
        <p:spPr>
          <a:xfrm>
            <a:off x="5523106" y="4245854"/>
            <a:ext cx="3457766" cy="2311832"/>
          </a:xfrm>
          <a:prstGeom prst="rect">
            <a:avLst/>
          </a:prstGeom>
        </p:spPr>
      </p:pic>
      <p:sp>
        <p:nvSpPr>
          <p:cNvPr id="7"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8"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48</a:t>
            </a:fld>
            <a:endParaRPr lang="fr-FR" b="1" dirty="0">
              <a:latin typeface="Century Gothic"/>
              <a:cs typeface="Century Gothic"/>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476223"/>
            <a:ext cx="4386924" cy="4081463"/>
          </a:xfrm>
        </p:spPr>
        <p:txBody>
          <a:bodyPr>
            <a:normAutofit/>
          </a:bodyPr>
          <a:lstStyle/>
          <a:p>
            <a:pPr marL="271463" indent="-171450">
              <a:spcAft>
                <a:spcPts val="1200"/>
              </a:spcAft>
            </a:pPr>
            <a:r>
              <a:rPr lang="fr-FR" dirty="0"/>
              <a:t>Le choix d’un </a:t>
            </a:r>
            <a:r>
              <a:rPr lang="fr-FR" b="1" dirty="0">
                <a:solidFill>
                  <a:srgbClr val="E07726"/>
                </a:solidFill>
              </a:rPr>
              <a:t>caractère de labeur</a:t>
            </a:r>
            <a:r>
              <a:rPr lang="fr-FR" b="1" dirty="0">
                <a:solidFill>
                  <a:srgbClr val="FFAF03"/>
                </a:solidFill>
              </a:rPr>
              <a:t> </a:t>
            </a:r>
            <a:r>
              <a:rPr lang="fr-FR" dirty="0">
                <a:solidFill>
                  <a:srgbClr val="FFFFFF"/>
                </a:solidFill>
              </a:rPr>
              <a:t>est plus subtil</a:t>
            </a:r>
          </a:p>
          <a:p>
            <a:pPr marL="442913" lvl="1" indent="0">
              <a:spcAft>
                <a:spcPts val="1200"/>
              </a:spcAft>
              <a:buNone/>
            </a:pPr>
            <a:r>
              <a:rPr lang="fr-FR" dirty="0">
                <a:solidFill>
                  <a:srgbClr val="FFFFFF"/>
                </a:solidFill>
              </a:rPr>
              <a:t>Il </a:t>
            </a:r>
            <a:r>
              <a:rPr lang="fr-FR" dirty="0"/>
              <a:t>doit se faire </a:t>
            </a:r>
            <a:r>
              <a:rPr lang="fr-FR" b="1" dirty="0"/>
              <a:t>discret et </a:t>
            </a:r>
            <a:r>
              <a:rPr lang="fr-FR" dirty="0"/>
              <a:t>pas </a:t>
            </a:r>
            <a:r>
              <a:rPr lang="fr-FR" b="1" dirty="0"/>
              <a:t>freiner la lecture</a:t>
            </a:r>
          </a:p>
          <a:p>
            <a:pPr marL="442913" lvl="1" indent="0">
              <a:spcAft>
                <a:spcPts val="1200"/>
              </a:spcAft>
              <a:buNone/>
            </a:pPr>
            <a:r>
              <a:rPr lang="fr-FR" dirty="0"/>
              <a:t>c’est </a:t>
            </a:r>
            <a:r>
              <a:rPr lang="fr-FR" b="1" dirty="0"/>
              <a:t>l’ensemble du pavé </a:t>
            </a:r>
            <a:r>
              <a:rPr lang="fr-FR" dirty="0"/>
              <a:t>de texte et non le détail qui donne sa </a:t>
            </a:r>
            <a:r>
              <a:rPr lang="fr-FR" b="1" dirty="0"/>
              <a:t>« couleur » </a:t>
            </a:r>
            <a:r>
              <a:rPr lang="fr-FR" dirty="0"/>
              <a:t>au bloc</a:t>
            </a:r>
          </a:p>
          <a:p>
            <a:pPr marL="442913" lvl="1" indent="0">
              <a:spcAft>
                <a:spcPts val="1200"/>
              </a:spcAft>
              <a:buNone/>
            </a:pPr>
            <a:r>
              <a:rPr lang="fr-FR" dirty="0"/>
              <a:t>Sa lisibilité repose sur la bonne </a:t>
            </a:r>
            <a:r>
              <a:rPr lang="fr-FR" b="1" dirty="0"/>
              <a:t>différenciation des signes </a:t>
            </a:r>
            <a:r>
              <a:rPr lang="fr-FR" dirty="0"/>
              <a:t>les uns par rapport aux autres</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a:xfrm>
            <a:off x="612775" y="582705"/>
            <a:ext cx="4762507" cy="1258671"/>
          </a:xfrm>
        </p:spPr>
        <p:txBody>
          <a:bodyPr>
            <a:normAutofit/>
          </a:bodyPr>
          <a:lstStyle/>
          <a:p>
            <a:pPr algn="l"/>
            <a:r>
              <a:rPr lang="fr-FR" dirty="0"/>
              <a:t>Titrage et labeur</a:t>
            </a:r>
          </a:p>
        </p:txBody>
      </p:sp>
      <p:pic>
        <p:nvPicPr>
          <p:cNvPr id="5" name="Image 4"/>
          <p:cNvPicPr>
            <a:picLocks noChangeAspect="1"/>
          </p:cNvPicPr>
          <p:nvPr/>
        </p:nvPicPr>
        <p:blipFill>
          <a:blip r:embed="rId3"/>
          <a:stretch>
            <a:fillRect/>
          </a:stretch>
        </p:blipFill>
        <p:spPr>
          <a:xfrm>
            <a:off x="5605944" y="945809"/>
            <a:ext cx="3263241" cy="5438737"/>
          </a:xfrm>
          <a:prstGeom prst="rect">
            <a:avLst/>
          </a:prstGeom>
        </p:spPr>
      </p:pic>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49</a:t>
            </a:fld>
            <a:endParaRPr lang="fr-FR" b="1" dirty="0">
              <a:latin typeface="Century Gothic"/>
              <a:cs typeface="Century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fr-FR" dirty="0"/>
              <a:t>Généralités</a:t>
            </a:r>
          </a:p>
        </p:txBody>
      </p:sp>
      <p:sp>
        <p:nvSpPr>
          <p:cNvPr id="3" name="Espace réservé du contenu 2"/>
          <p:cNvSpPr>
            <a:spLocks noGrp="1"/>
          </p:cNvSpPr>
          <p:nvPr>
            <p:ph idx="1"/>
          </p:nvPr>
        </p:nvSpPr>
        <p:spPr>
          <a:xfrm>
            <a:off x="988358" y="2044700"/>
            <a:ext cx="4386924" cy="4081463"/>
          </a:xfrm>
        </p:spPr>
        <p:txBody>
          <a:bodyPr>
            <a:normAutofit/>
          </a:bodyPr>
          <a:lstStyle/>
          <a:p>
            <a:r>
              <a:rPr lang="fr-FR" b="1" dirty="0">
                <a:solidFill>
                  <a:srgbClr val="FFAF03"/>
                </a:solidFill>
              </a:rPr>
              <a:t>Une famille de polices </a:t>
            </a:r>
            <a:r>
              <a:rPr lang="fr-FR" dirty="0"/>
              <a:t>rassemble tous les </a:t>
            </a:r>
            <a:r>
              <a:rPr lang="fr-FR" b="1" dirty="0"/>
              <a:t>styles </a:t>
            </a:r>
            <a:r>
              <a:rPr lang="fr-FR" dirty="0"/>
              <a:t>qu’un caractère peut prendre.</a:t>
            </a:r>
          </a:p>
          <a:p>
            <a:pPr marL="709613" lvl="2" indent="0">
              <a:buNone/>
            </a:pPr>
            <a:r>
              <a:rPr lang="fr-FR" dirty="0"/>
              <a:t>une version normale</a:t>
            </a:r>
            <a:br>
              <a:rPr lang="fr-FR" dirty="0"/>
            </a:br>
            <a:r>
              <a:rPr lang="fr-FR" dirty="0"/>
              <a:t>(ou </a:t>
            </a:r>
            <a:r>
              <a:rPr lang="fr-FR" b="1" dirty="0"/>
              <a:t>romaine</a:t>
            </a:r>
            <a:r>
              <a:rPr lang="fr-FR" dirty="0"/>
              <a:t>)</a:t>
            </a:r>
          </a:p>
          <a:p>
            <a:pPr marL="709613" lvl="2" indent="0">
              <a:buNone/>
            </a:pPr>
            <a:r>
              <a:rPr lang="fr-FR" dirty="0"/>
              <a:t>une version </a:t>
            </a:r>
            <a:r>
              <a:rPr lang="fr-FR" b="1" dirty="0"/>
              <a:t>italique</a:t>
            </a:r>
            <a:endParaRPr lang="fr-FR" dirty="0"/>
          </a:p>
          <a:p>
            <a:pPr marL="709613" lvl="2" indent="0">
              <a:buNone/>
            </a:pPr>
            <a:r>
              <a:rPr lang="fr-FR" dirty="0"/>
              <a:t>une version </a:t>
            </a:r>
            <a:r>
              <a:rPr lang="fr-FR" b="1" dirty="0"/>
              <a:t>grasse </a:t>
            </a:r>
          </a:p>
          <a:p>
            <a:pPr marL="709613" lvl="2" indent="0">
              <a:buNone/>
            </a:pPr>
            <a:r>
              <a:rPr lang="fr-FR" dirty="0"/>
              <a:t>une version </a:t>
            </a:r>
            <a:r>
              <a:rPr lang="fr-FR" b="1" dirty="0"/>
              <a:t>grasse italique</a:t>
            </a:r>
          </a:p>
          <a:p>
            <a:pPr marL="709613" lvl="2" indent="0">
              <a:buNone/>
            </a:pPr>
            <a:r>
              <a:rPr lang="fr-FR" dirty="0"/>
              <a:t>…et d’autres versions intermédiaires</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pic>
        <p:nvPicPr>
          <p:cNvPr id="7" name="Image 6"/>
          <p:cNvPicPr>
            <a:picLocks noChangeAspect="1"/>
          </p:cNvPicPr>
          <p:nvPr/>
        </p:nvPicPr>
        <p:blipFill>
          <a:blip r:embed="rId2"/>
          <a:srcRect l="11961" t="16964" r="10654"/>
          <a:stretch>
            <a:fillRect/>
          </a:stretch>
        </p:blipFill>
        <p:spPr>
          <a:xfrm>
            <a:off x="5375282" y="2044700"/>
            <a:ext cx="3768718" cy="3953326"/>
          </a:xfrm>
          <a:prstGeom prst="rect">
            <a:avLst/>
          </a:prstGeom>
        </p:spPr>
      </p:pic>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8"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5</a:t>
            </a:fld>
            <a:endParaRPr lang="fr-FR" b="1" dirty="0">
              <a:latin typeface="Century Gothic"/>
              <a:cs typeface="Century Gothic"/>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476223"/>
            <a:ext cx="4386924" cy="4081463"/>
          </a:xfrm>
        </p:spPr>
        <p:txBody>
          <a:bodyPr>
            <a:normAutofit lnSpcReduction="10000"/>
          </a:bodyPr>
          <a:lstStyle/>
          <a:p>
            <a:pPr marL="271463" indent="-171450"/>
            <a:r>
              <a:rPr lang="fr-FR" dirty="0"/>
              <a:t>Le choix d’un ou plusieurs </a:t>
            </a:r>
            <a:r>
              <a:rPr lang="fr-FR" b="1" dirty="0">
                <a:solidFill>
                  <a:srgbClr val="E07726"/>
                </a:solidFill>
              </a:rPr>
              <a:t>caractères </a:t>
            </a:r>
            <a:r>
              <a:rPr lang="fr-FR" dirty="0">
                <a:solidFill>
                  <a:srgbClr val="FFFFFF"/>
                </a:solidFill>
              </a:rPr>
              <a:t>dépendra de </a:t>
            </a:r>
            <a:r>
              <a:rPr lang="fr-FR" b="1" dirty="0">
                <a:solidFill>
                  <a:srgbClr val="FFFFFF"/>
                </a:solidFill>
              </a:rPr>
              <a:t>l’objectif de la publication </a:t>
            </a:r>
            <a:r>
              <a:rPr lang="fr-FR" dirty="0">
                <a:solidFill>
                  <a:srgbClr val="FFFFFF"/>
                </a:solidFill>
              </a:rPr>
              <a:t>bien sûr</a:t>
            </a:r>
          </a:p>
          <a:p>
            <a:pPr marL="985838" lvl="1" indent="-90488">
              <a:buNone/>
            </a:pPr>
            <a:r>
              <a:rPr lang="fr-FR" dirty="0">
                <a:solidFill>
                  <a:srgbClr val="FFFFFF"/>
                </a:solidFill>
              </a:rPr>
              <a:t>Publicité ?</a:t>
            </a:r>
          </a:p>
          <a:p>
            <a:pPr marL="985838" lvl="1" indent="-90488">
              <a:buNone/>
            </a:pPr>
            <a:r>
              <a:rPr lang="fr-FR" dirty="0">
                <a:solidFill>
                  <a:srgbClr val="FFFFFF"/>
                </a:solidFill>
              </a:rPr>
              <a:t>Avertissement ?</a:t>
            </a:r>
          </a:p>
          <a:p>
            <a:pPr marL="985838" lvl="1" indent="-90488">
              <a:buNone/>
            </a:pPr>
            <a:r>
              <a:rPr lang="fr-FR" dirty="0">
                <a:solidFill>
                  <a:srgbClr val="FFFFFF"/>
                </a:solidFill>
              </a:rPr>
              <a:t>Information ?</a:t>
            </a:r>
          </a:p>
          <a:p>
            <a:pPr marL="271463" indent="-171450"/>
            <a:r>
              <a:rPr lang="fr-FR" dirty="0">
                <a:solidFill>
                  <a:srgbClr val="FFFFFF"/>
                </a:solidFill>
              </a:rPr>
              <a:t>De ce choix  dépendra aussi des </a:t>
            </a:r>
            <a:r>
              <a:rPr lang="fr-FR" b="1" dirty="0">
                <a:solidFill>
                  <a:srgbClr val="FFFFFF"/>
                </a:solidFill>
              </a:rPr>
              <a:t>évocations </a:t>
            </a:r>
            <a:r>
              <a:rPr lang="fr-FR" dirty="0">
                <a:solidFill>
                  <a:srgbClr val="FFFFFF"/>
                </a:solidFill>
              </a:rPr>
              <a:t>(visuelles, culturelles) qui viendront soutenir le sens du texte</a:t>
            </a:r>
          </a:p>
        </p:txBody>
      </p:sp>
      <p:sp>
        <p:nvSpPr>
          <p:cNvPr id="4" name="Rectangle 3"/>
          <p:cNvSpPr/>
          <p:nvPr/>
        </p:nvSpPr>
        <p:spPr>
          <a:xfrm>
            <a:off x="5367307"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a:xfrm>
            <a:off x="612775" y="582705"/>
            <a:ext cx="4762507" cy="1258671"/>
          </a:xfrm>
        </p:spPr>
        <p:txBody>
          <a:bodyPr>
            <a:normAutofit fontScale="90000"/>
          </a:bodyPr>
          <a:lstStyle/>
          <a:p>
            <a:pPr algn="l"/>
            <a:r>
              <a:rPr lang="fr-FR" dirty="0"/>
              <a:t>Les évocations typographiques</a:t>
            </a:r>
          </a:p>
        </p:txBody>
      </p:sp>
      <p:pic>
        <p:nvPicPr>
          <p:cNvPr id="7" name="Image 6"/>
          <p:cNvPicPr>
            <a:picLocks noChangeAspect="1"/>
          </p:cNvPicPr>
          <p:nvPr/>
        </p:nvPicPr>
        <p:blipFill>
          <a:blip r:embed="rId3"/>
          <a:stretch>
            <a:fillRect/>
          </a:stretch>
        </p:blipFill>
        <p:spPr>
          <a:xfrm>
            <a:off x="5439957" y="861857"/>
            <a:ext cx="3639368" cy="5298921"/>
          </a:xfrm>
          <a:prstGeom prst="rect">
            <a:avLst/>
          </a:prstGeom>
        </p:spPr>
      </p:pic>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50</a:t>
            </a:fld>
            <a:endParaRPr lang="fr-FR" b="1" dirty="0">
              <a:latin typeface="Century Gothic"/>
              <a:cs typeface="Century Gothic"/>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476223"/>
            <a:ext cx="4386924" cy="4081463"/>
          </a:xfrm>
        </p:spPr>
        <p:txBody>
          <a:bodyPr>
            <a:normAutofit/>
          </a:bodyPr>
          <a:lstStyle/>
          <a:p>
            <a:pPr marL="90488" indent="9525">
              <a:buNone/>
            </a:pPr>
            <a:r>
              <a:rPr lang="fr-FR" dirty="0"/>
              <a:t>Les évocations sont parfois </a:t>
            </a:r>
            <a:r>
              <a:rPr lang="fr-FR" b="1" dirty="0">
                <a:solidFill>
                  <a:srgbClr val="E07726"/>
                </a:solidFill>
              </a:rPr>
              <a:t>subjectives </a:t>
            </a:r>
            <a:r>
              <a:rPr lang="fr-FR" dirty="0">
                <a:solidFill>
                  <a:srgbClr val="FFFFFF"/>
                </a:solidFill>
              </a:rPr>
              <a:t>mais le plus souvent elles sont interprétées unanimement</a:t>
            </a:r>
          </a:p>
          <a:p>
            <a:pPr marL="433388" lvl="1" indent="9525">
              <a:spcAft>
                <a:spcPts val="1200"/>
              </a:spcAft>
              <a:buNone/>
            </a:pPr>
            <a:r>
              <a:rPr lang="fr-FR" b="1" dirty="0">
                <a:solidFill>
                  <a:srgbClr val="FFFFFF"/>
                </a:solidFill>
              </a:rPr>
              <a:t>L’Helvetica </a:t>
            </a:r>
            <a:r>
              <a:rPr lang="fr-FR" dirty="0">
                <a:solidFill>
                  <a:srgbClr val="FFFFFF"/>
                </a:solidFill>
              </a:rPr>
              <a:t>paraît sérieux</a:t>
            </a:r>
          </a:p>
          <a:p>
            <a:pPr marL="433388" lvl="1" indent="9525">
              <a:spcAft>
                <a:spcPts val="1200"/>
              </a:spcAft>
              <a:buNone/>
            </a:pPr>
            <a:r>
              <a:rPr lang="fr-FR" dirty="0">
                <a:solidFill>
                  <a:srgbClr val="FFFFFF"/>
                </a:solidFill>
              </a:rPr>
              <a:t>Le </a:t>
            </a:r>
            <a:r>
              <a:rPr lang="fr-FR" b="1" dirty="0">
                <a:solidFill>
                  <a:srgbClr val="FFFFFF"/>
                </a:solidFill>
              </a:rPr>
              <a:t>Didot </a:t>
            </a:r>
            <a:r>
              <a:rPr lang="fr-FR" dirty="0">
                <a:solidFill>
                  <a:srgbClr val="FFFFFF"/>
                </a:solidFill>
              </a:rPr>
              <a:t>est élégant</a:t>
            </a:r>
          </a:p>
          <a:p>
            <a:pPr marL="433388" lvl="1" indent="9525">
              <a:spcAft>
                <a:spcPts val="1200"/>
              </a:spcAft>
              <a:buNone/>
            </a:pPr>
            <a:r>
              <a:rPr lang="fr-FR" dirty="0">
                <a:solidFill>
                  <a:srgbClr val="FFFFFF"/>
                </a:solidFill>
              </a:rPr>
              <a:t>Le </a:t>
            </a:r>
            <a:r>
              <a:rPr lang="fr-FR" b="1" dirty="0">
                <a:solidFill>
                  <a:srgbClr val="FFFFFF"/>
                </a:solidFill>
              </a:rPr>
              <a:t>Cooper Black </a:t>
            </a:r>
            <a:r>
              <a:rPr lang="fr-FR" dirty="0">
                <a:solidFill>
                  <a:srgbClr val="FFFFFF"/>
                </a:solidFill>
              </a:rPr>
              <a:t>évoque les années 70</a:t>
            </a:r>
          </a:p>
          <a:p>
            <a:pPr marL="271463" indent="-171450"/>
            <a:endParaRPr lang="fr-FR" dirty="0">
              <a:solidFill>
                <a:srgbClr val="FFFFFF"/>
              </a:solidFill>
            </a:endParaRP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a:xfrm>
            <a:off x="612775" y="582705"/>
            <a:ext cx="4762507" cy="1258671"/>
          </a:xfrm>
        </p:spPr>
        <p:txBody>
          <a:bodyPr>
            <a:normAutofit fontScale="90000"/>
          </a:bodyPr>
          <a:lstStyle/>
          <a:p>
            <a:pPr algn="l"/>
            <a:r>
              <a:rPr lang="fr-FR" dirty="0"/>
              <a:t>Les évocations typographiques</a:t>
            </a:r>
          </a:p>
        </p:txBody>
      </p:sp>
      <p:pic>
        <p:nvPicPr>
          <p:cNvPr id="6" name="Image 5"/>
          <p:cNvPicPr>
            <a:picLocks noChangeAspect="1"/>
          </p:cNvPicPr>
          <p:nvPr/>
        </p:nvPicPr>
        <p:blipFill>
          <a:blip r:embed="rId3"/>
          <a:stretch>
            <a:fillRect/>
          </a:stretch>
        </p:blipFill>
        <p:spPr>
          <a:xfrm>
            <a:off x="5485548" y="1262092"/>
            <a:ext cx="3600000" cy="1109216"/>
          </a:xfrm>
          <a:prstGeom prst="rect">
            <a:avLst/>
          </a:prstGeom>
        </p:spPr>
      </p:pic>
      <p:pic>
        <p:nvPicPr>
          <p:cNvPr id="9" name="Image 8"/>
          <p:cNvPicPr>
            <a:picLocks noChangeAspect="1"/>
          </p:cNvPicPr>
          <p:nvPr/>
        </p:nvPicPr>
        <p:blipFill>
          <a:blip r:embed="rId4"/>
          <a:stretch>
            <a:fillRect/>
          </a:stretch>
        </p:blipFill>
        <p:spPr>
          <a:xfrm>
            <a:off x="5562492" y="4507672"/>
            <a:ext cx="3446113" cy="1386444"/>
          </a:xfrm>
          <a:prstGeom prst="rect">
            <a:avLst/>
          </a:prstGeom>
        </p:spPr>
      </p:pic>
      <p:pic>
        <p:nvPicPr>
          <p:cNvPr id="10" name="Image 9"/>
          <p:cNvPicPr>
            <a:picLocks noChangeAspect="1"/>
          </p:cNvPicPr>
          <p:nvPr/>
        </p:nvPicPr>
        <p:blipFill>
          <a:blip r:embed="rId5"/>
          <a:stretch>
            <a:fillRect/>
          </a:stretch>
        </p:blipFill>
        <p:spPr>
          <a:xfrm>
            <a:off x="5464375" y="2883382"/>
            <a:ext cx="3642346" cy="1270869"/>
          </a:xfrm>
          <a:prstGeom prst="rect">
            <a:avLst/>
          </a:prstGeom>
        </p:spPr>
      </p:pic>
      <p:sp>
        <p:nvSpPr>
          <p:cNvPr id="11"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2"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51</a:t>
            </a:fld>
            <a:endParaRPr lang="fr-FR" b="1" dirty="0">
              <a:latin typeface="Century Gothic"/>
              <a:cs typeface="Century Gothic"/>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476223"/>
            <a:ext cx="4386924" cy="4081463"/>
          </a:xfrm>
        </p:spPr>
        <p:txBody>
          <a:bodyPr>
            <a:normAutofit/>
          </a:bodyPr>
          <a:lstStyle/>
          <a:p>
            <a:pPr marL="90488" indent="9525">
              <a:buNone/>
            </a:pPr>
            <a:r>
              <a:rPr lang="fr-FR" dirty="0"/>
              <a:t>On ne peut pas non plus s’adresser </a:t>
            </a:r>
            <a:r>
              <a:rPr lang="fr-FR" b="1" dirty="0">
                <a:solidFill>
                  <a:schemeClr val="accent1"/>
                </a:solidFill>
              </a:rPr>
              <a:t>à tous les lecteurs </a:t>
            </a:r>
            <a:r>
              <a:rPr lang="fr-FR" dirty="0"/>
              <a:t>sur le même ton</a:t>
            </a:r>
          </a:p>
          <a:p>
            <a:pPr marL="433388" lvl="1" indent="9525">
              <a:buNone/>
            </a:pPr>
            <a:r>
              <a:rPr lang="fr-FR" dirty="0">
                <a:solidFill>
                  <a:srgbClr val="FFFFFF"/>
                </a:solidFill>
              </a:rPr>
              <a:t>Un écolier ?</a:t>
            </a:r>
          </a:p>
          <a:p>
            <a:pPr marL="433388" lvl="1" indent="9525">
              <a:buNone/>
            </a:pPr>
            <a:r>
              <a:rPr lang="fr-FR" dirty="0">
                <a:solidFill>
                  <a:srgbClr val="FFFFFF"/>
                </a:solidFill>
              </a:rPr>
              <a:t>Un investisseur ?</a:t>
            </a:r>
          </a:p>
          <a:p>
            <a:pPr marL="433388" lvl="1" indent="9525">
              <a:buNone/>
            </a:pPr>
            <a:r>
              <a:rPr lang="fr-FR" dirty="0">
                <a:solidFill>
                  <a:srgbClr val="FFFFFF"/>
                </a:solidFill>
              </a:rPr>
              <a:t>Une adolescente ?</a:t>
            </a:r>
          </a:p>
          <a:p>
            <a:pPr marL="90488" indent="9525">
              <a:buNone/>
            </a:pPr>
            <a:r>
              <a:rPr lang="fr-FR" dirty="0">
                <a:solidFill>
                  <a:srgbClr val="FFFFFF"/>
                </a:solidFill>
              </a:rPr>
              <a:t>Ou bien on peut décider volontairement d’une </a:t>
            </a:r>
            <a:r>
              <a:rPr lang="fr-FR" b="1" dirty="0">
                <a:solidFill>
                  <a:srgbClr val="FFFFFF"/>
                </a:solidFill>
              </a:rPr>
              <a:t>rupture </a:t>
            </a:r>
            <a:r>
              <a:rPr lang="fr-FR" dirty="0">
                <a:solidFill>
                  <a:srgbClr val="FFFFFF"/>
                </a:solidFill>
              </a:rPr>
              <a:t>entre le </a:t>
            </a:r>
            <a:r>
              <a:rPr lang="fr-FR" b="1" dirty="0">
                <a:solidFill>
                  <a:srgbClr val="FFFFFF"/>
                </a:solidFill>
              </a:rPr>
              <a:t>sens </a:t>
            </a:r>
            <a:r>
              <a:rPr lang="fr-FR" dirty="0">
                <a:solidFill>
                  <a:srgbClr val="FFFFFF"/>
                </a:solidFill>
              </a:rPr>
              <a:t>du texte et sa </a:t>
            </a:r>
            <a:r>
              <a:rPr lang="fr-FR" b="1" dirty="0">
                <a:solidFill>
                  <a:srgbClr val="FFFFFF"/>
                </a:solidFill>
              </a:rPr>
              <a:t>forme</a:t>
            </a:r>
          </a:p>
          <a:p>
            <a:pPr marL="90488" indent="9525">
              <a:buNone/>
            </a:pPr>
            <a:endParaRPr lang="fr-FR" dirty="0">
              <a:solidFill>
                <a:srgbClr val="FFFFFF"/>
              </a:solidFill>
            </a:endParaRPr>
          </a:p>
          <a:p>
            <a:pPr marL="271463" indent="-171450"/>
            <a:endParaRPr lang="fr-FR" dirty="0">
              <a:solidFill>
                <a:srgbClr val="FFFFFF"/>
              </a:solidFill>
            </a:endParaRP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a:xfrm>
            <a:off x="612775" y="582705"/>
            <a:ext cx="4762507" cy="1258671"/>
          </a:xfrm>
        </p:spPr>
        <p:txBody>
          <a:bodyPr>
            <a:normAutofit fontScale="90000"/>
          </a:bodyPr>
          <a:lstStyle/>
          <a:p>
            <a:pPr algn="l"/>
            <a:r>
              <a:rPr lang="fr-FR" dirty="0"/>
              <a:t>Les évocations typographiques</a:t>
            </a:r>
          </a:p>
        </p:txBody>
      </p:sp>
      <p:pic>
        <p:nvPicPr>
          <p:cNvPr id="8" name="Image 7"/>
          <p:cNvPicPr>
            <a:picLocks noChangeAspect="1"/>
          </p:cNvPicPr>
          <p:nvPr/>
        </p:nvPicPr>
        <p:blipFill>
          <a:blip r:embed="rId3"/>
          <a:stretch>
            <a:fillRect/>
          </a:stretch>
        </p:blipFill>
        <p:spPr>
          <a:xfrm>
            <a:off x="5384340" y="4678238"/>
            <a:ext cx="3768718" cy="821117"/>
          </a:xfrm>
          <a:prstGeom prst="rect">
            <a:avLst/>
          </a:prstGeom>
        </p:spPr>
      </p:pic>
      <p:pic>
        <p:nvPicPr>
          <p:cNvPr id="11" name="Image 10"/>
          <p:cNvPicPr>
            <a:picLocks noChangeAspect="1"/>
          </p:cNvPicPr>
          <p:nvPr/>
        </p:nvPicPr>
        <p:blipFill>
          <a:blip r:embed="rId4"/>
          <a:stretch>
            <a:fillRect/>
          </a:stretch>
        </p:blipFill>
        <p:spPr>
          <a:xfrm>
            <a:off x="5458394" y="3547034"/>
            <a:ext cx="3602494" cy="739274"/>
          </a:xfrm>
          <a:prstGeom prst="rect">
            <a:avLst/>
          </a:prstGeom>
        </p:spPr>
      </p:pic>
      <p:pic>
        <p:nvPicPr>
          <p:cNvPr id="12" name="Image 11"/>
          <p:cNvPicPr>
            <a:picLocks noChangeAspect="1"/>
          </p:cNvPicPr>
          <p:nvPr/>
        </p:nvPicPr>
        <p:blipFill>
          <a:blip r:embed="rId5"/>
          <a:stretch>
            <a:fillRect/>
          </a:stretch>
        </p:blipFill>
        <p:spPr>
          <a:xfrm>
            <a:off x="5375282" y="2159000"/>
            <a:ext cx="3749660" cy="1034389"/>
          </a:xfrm>
          <a:prstGeom prst="rect">
            <a:avLst/>
          </a:prstGeom>
        </p:spPr>
      </p:pic>
      <p:sp>
        <p:nvSpPr>
          <p:cNvPr id="13"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4"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52</a:t>
            </a:fld>
            <a:endParaRPr lang="fr-FR" b="1" dirty="0">
              <a:latin typeface="Century Gothic"/>
              <a:cs typeface="Century Gothic"/>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476223"/>
            <a:ext cx="4386924" cy="4081463"/>
          </a:xfrm>
        </p:spPr>
        <p:txBody>
          <a:bodyPr>
            <a:normAutofit/>
          </a:bodyPr>
          <a:lstStyle/>
          <a:p>
            <a:pPr marL="90488" indent="9525">
              <a:spcAft>
                <a:spcPts val="1200"/>
              </a:spcAft>
              <a:buNone/>
            </a:pPr>
            <a:r>
              <a:rPr lang="fr-FR" dirty="0"/>
              <a:t>Il n’y a pas, hélas, </a:t>
            </a:r>
            <a:br>
              <a:rPr lang="fr-FR" dirty="0"/>
            </a:br>
            <a:r>
              <a:rPr lang="fr-FR" dirty="0"/>
              <a:t>de </a:t>
            </a:r>
            <a:r>
              <a:rPr lang="fr-FR" b="1" dirty="0">
                <a:solidFill>
                  <a:srgbClr val="E07726"/>
                </a:solidFill>
              </a:rPr>
              <a:t>recette miracle </a:t>
            </a:r>
            <a:r>
              <a:rPr lang="fr-FR" dirty="0"/>
              <a:t>pour</a:t>
            </a:r>
            <a:br>
              <a:rPr lang="fr-FR" dirty="0"/>
            </a:br>
            <a:r>
              <a:rPr lang="fr-FR" dirty="0"/>
              <a:t>assortir les typos</a:t>
            </a:r>
            <a:endParaRPr lang="fr-FR" dirty="0">
              <a:solidFill>
                <a:srgbClr val="FFFFFF"/>
              </a:solidFill>
            </a:endParaRPr>
          </a:p>
          <a:p>
            <a:pPr marL="433388" lvl="1" indent="9525">
              <a:spcAft>
                <a:spcPts val="1200"/>
              </a:spcAft>
              <a:buNone/>
            </a:pPr>
            <a:r>
              <a:rPr lang="fr-FR"/>
              <a:t>On recommande d’éviter de </a:t>
            </a:r>
            <a:r>
              <a:rPr lang="fr-FR" b="1"/>
              <a:t>mélanger</a:t>
            </a:r>
            <a:r>
              <a:rPr lang="fr-FR"/>
              <a:t> trop de typos différentes</a:t>
            </a:r>
          </a:p>
          <a:p>
            <a:pPr marL="433388" lvl="1" indent="9525">
              <a:spcAft>
                <a:spcPts val="1200"/>
              </a:spcAft>
              <a:buNone/>
            </a:pPr>
            <a:r>
              <a:rPr lang="fr-FR"/>
              <a:t>Et de choisir des polices </a:t>
            </a:r>
            <a:r>
              <a:rPr lang="fr-FR" b="1"/>
              <a:t>trop proches </a:t>
            </a:r>
            <a:r>
              <a:rPr lang="fr-FR"/>
              <a:t>mais de familles différentes</a:t>
            </a:r>
            <a:endParaRPr lang="fr-FR" dirty="0">
              <a:solidFill>
                <a:srgbClr val="FFFFFF"/>
              </a:solidFill>
            </a:endParaRPr>
          </a:p>
          <a:p>
            <a:pPr marL="433388" lvl="1" indent="9525">
              <a:spcAft>
                <a:spcPts val="1200"/>
              </a:spcAft>
              <a:buNone/>
            </a:pPr>
            <a:endParaRPr lang="fr-FR" b="1" dirty="0">
              <a:solidFill>
                <a:srgbClr val="FFFFFF"/>
              </a:solidFill>
            </a:endParaRP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a:xfrm>
            <a:off x="612775" y="582705"/>
            <a:ext cx="4762507" cy="1258671"/>
          </a:xfrm>
        </p:spPr>
        <p:txBody>
          <a:bodyPr>
            <a:normAutofit fontScale="90000"/>
          </a:bodyPr>
          <a:lstStyle/>
          <a:p>
            <a:pPr algn="l"/>
            <a:r>
              <a:rPr lang="fr-FR" dirty="0"/>
              <a:t>Les mariages typographiques</a:t>
            </a:r>
          </a:p>
        </p:txBody>
      </p:sp>
      <p:sp>
        <p:nvSpPr>
          <p:cNvPr id="10"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2"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53</a:t>
            </a:fld>
            <a:endParaRPr lang="fr-FR" b="1" dirty="0">
              <a:latin typeface="Century Gothic"/>
              <a:cs typeface="Century Gothic"/>
            </a:endParaRPr>
          </a:p>
        </p:txBody>
      </p:sp>
      <p:pic>
        <p:nvPicPr>
          <p:cNvPr id="18" name="Image 17"/>
          <p:cNvPicPr>
            <a:picLocks noChangeAspect="1"/>
          </p:cNvPicPr>
          <p:nvPr/>
        </p:nvPicPr>
        <p:blipFill>
          <a:blip r:embed="rId3"/>
          <a:srcRect l="18302" r="17081" b="7611"/>
          <a:stretch>
            <a:fillRect/>
          </a:stretch>
        </p:blipFill>
        <p:spPr>
          <a:xfrm>
            <a:off x="5375282" y="1469511"/>
            <a:ext cx="3768718" cy="5388489"/>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476223"/>
            <a:ext cx="4386924" cy="4081463"/>
          </a:xfrm>
        </p:spPr>
        <p:txBody>
          <a:bodyPr>
            <a:normAutofit/>
          </a:bodyPr>
          <a:lstStyle/>
          <a:p>
            <a:pPr marL="90488" indent="9525">
              <a:spcAft>
                <a:spcPts val="1200"/>
              </a:spcAft>
              <a:buNone/>
            </a:pPr>
            <a:r>
              <a:rPr lang="fr-FR" dirty="0">
                <a:solidFill>
                  <a:srgbClr val="FFFFFF"/>
                </a:solidFill>
              </a:rPr>
              <a:t>Il faut créer une </a:t>
            </a:r>
            <a:r>
              <a:rPr lang="fr-FR" b="1" dirty="0">
                <a:solidFill>
                  <a:srgbClr val="FF6719"/>
                </a:solidFill>
              </a:rPr>
              <a:t>hiérarchie</a:t>
            </a:r>
            <a:endParaRPr lang="fr-FR" dirty="0">
              <a:solidFill>
                <a:srgbClr val="FF6719"/>
              </a:solidFill>
            </a:endParaRPr>
          </a:p>
          <a:p>
            <a:pPr marL="90488" indent="9525">
              <a:spcAft>
                <a:spcPts val="1200"/>
              </a:spcAft>
              <a:buNone/>
            </a:pPr>
            <a:r>
              <a:rPr lang="fr-FR" dirty="0">
                <a:solidFill>
                  <a:srgbClr val="FFFFFF"/>
                </a:solidFill>
              </a:rPr>
              <a:t>En leur assignant un </a:t>
            </a:r>
            <a:r>
              <a:rPr lang="fr-FR" b="1" dirty="0">
                <a:solidFill>
                  <a:srgbClr val="FFFFFF"/>
                </a:solidFill>
              </a:rPr>
              <a:t>rôle </a:t>
            </a:r>
            <a:r>
              <a:rPr lang="fr-FR" dirty="0">
                <a:solidFill>
                  <a:srgbClr val="FFFFFF"/>
                </a:solidFill>
              </a:rPr>
              <a:t>précis</a:t>
            </a:r>
          </a:p>
          <a:p>
            <a:pPr marL="90488" indent="9525">
              <a:spcAft>
                <a:spcPts val="1200"/>
              </a:spcAft>
              <a:buNone/>
            </a:pPr>
            <a:r>
              <a:rPr lang="fr-FR" dirty="0">
                <a:solidFill>
                  <a:srgbClr val="FFFFFF"/>
                </a:solidFill>
              </a:rPr>
              <a:t>En aidant le lecteur à “</a:t>
            </a:r>
            <a:r>
              <a:rPr lang="fr-FR" b="1" dirty="0">
                <a:solidFill>
                  <a:srgbClr val="FFFFFF"/>
                </a:solidFill>
              </a:rPr>
              <a:t>entrer</a:t>
            </a:r>
            <a:r>
              <a:rPr lang="fr-FR" dirty="0">
                <a:solidFill>
                  <a:srgbClr val="FFFFFF"/>
                </a:solidFill>
              </a:rPr>
              <a:t> ” dans le texte</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a:xfrm>
            <a:off x="612775" y="582705"/>
            <a:ext cx="4762507" cy="1258671"/>
          </a:xfrm>
        </p:spPr>
        <p:txBody>
          <a:bodyPr>
            <a:normAutofit fontScale="90000"/>
          </a:bodyPr>
          <a:lstStyle/>
          <a:p>
            <a:pPr algn="l"/>
            <a:r>
              <a:rPr lang="fr-FR" dirty="0"/>
              <a:t>Les mariages typographiques</a:t>
            </a:r>
          </a:p>
        </p:txBody>
      </p:sp>
      <p:pic>
        <p:nvPicPr>
          <p:cNvPr id="11" name="Image 10"/>
          <p:cNvPicPr>
            <a:picLocks noChangeAspect="1"/>
          </p:cNvPicPr>
          <p:nvPr/>
        </p:nvPicPr>
        <p:blipFill>
          <a:blip r:embed="rId3"/>
          <a:srcRect l="42408"/>
          <a:stretch>
            <a:fillRect/>
          </a:stretch>
        </p:blipFill>
        <p:spPr>
          <a:xfrm>
            <a:off x="5739348" y="2050554"/>
            <a:ext cx="3282540" cy="3111995"/>
          </a:xfrm>
          <a:prstGeom prst="rect">
            <a:avLst/>
          </a:prstGeom>
        </p:spPr>
      </p:pic>
      <p:sp>
        <p:nvSpPr>
          <p:cNvPr id="12"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3"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54</a:t>
            </a:fld>
            <a:endParaRPr lang="fr-FR" b="1" dirty="0">
              <a:latin typeface="Century Gothic"/>
              <a:cs typeface="Century Gothic"/>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476223"/>
            <a:ext cx="4386924" cy="4081463"/>
          </a:xfrm>
        </p:spPr>
        <p:txBody>
          <a:bodyPr>
            <a:normAutofit fontScale="92500" lnSpcReduction="10000"/>
          </a:bodyPr>
          <a:lstStyle/>
          <a:p>
            <a:pPr marL="90488" indent="9525">
              <a:spcAft>
                <a:spcPts val="1200"/>
              </a:spcAft>
              <a:buNone/>
            </a:pPr>
            <a:r>
              <a:rPr lang="fr-FR" dirty="0"/>
              <a:t>Pour réussir ces assemblages </a:t>
            </a:r>
            <a:r>
              <a:rPr lang="fr-FR" b="1" dirty="0">
                <a:solidFill>
                  <a:srgbClr val="E07726"/>
                </a:solidFill>
              </a:rPr>
              <a:t>on peut jouer la sécurité</a:t>
            </a:r>
            <a:endParaRPr lang="fr-FR" dirty="0">
              <a:solidFill>
                <a:srgbClr val="FFFFFF"/>
              </a:solidFill>
            </a:endParaRPr>
          </a:p>
          <a:p>
            <a:pPr marL="433388" lvl="1" indent="9525">
              <a:spcAft>
                <a:spcPts val="1200"/>
              </a:spcAft>
              <a:buNone/>
            </a:pPr>
            <a:r>
              <a:rPr lang="fr-FR"/>
              <a:t>En utilisant </a:t>
            </a:r>
            <a:r>
              <a:rPr lang="fr-FR" b="1"/>
              <a:t>une seule famille </a:t>
            </a:r>
            <a:r>
              <a:rPr lang="fr-FR"/>
              <a:t>de caractères (mais une famille riche en variantes)</a:t>
            </a:r>
          </a:p>
          <a:p>
            <a:pPr marL="433388" lvl="1" indent="9525">
              <a:spcAft>
                <a:spcPts val="1200"/>
              </a:spcAft>
              <a:buNone/>
            </a:pPr>
            <a:r>
              <a:rPr lang="fr-FR">
                <a:solidFill>
                  <a:srgbClr val="FFFFFF"/>
                </a:solidFill>
              </a:rPr>
              <a:t>On </a:t>
            </a:r>
            <a:r>
              <a:rPr lang="fr-FR" b="1">
                <a:solidFill>
                  <a:srgbClr val="FFFFFF"/>
                </a:solidFill>
              </a:rPr>
              <a:t>déclinera </a:t>
            </a:r>
            <a:r>
              <a:rPr lang="fr-FR">
                <a:solidFill>
                  <a:srgbClr val="FFFFFF"/>
                </a:solidFill>
              </a:rPr>
              <a:t>alors la même police du gras au maigre</a:t>
            </a:r>
          </a:p>
          <a:p>
            <a:pPr marL="433388" lvl="1" indent="9525">
              <a:spcAft>
                <a:spcPts val="1200"/>
              </a:spcAft>
              <a:buNone/>
            </a:pPr>
            <a:r>
              <a:rPr lang="fr-FR" dirty="0">
                <a:solidFill>
                  <a:srgbClr val="FFFFFF"/>
                </a:solidFill>
              </a:rPr>
              <a:t>En variant le </a:t>
            </a:r>
            <a:r>
              <a:rPr lang="fr-FR" b="1" dirty="0">
                <a:solidFill>
                  <a:srgbClr val="FFFFFF"/>
                </a:solidFill>
              </a:rPr>
              <a:t>corps et la couleur</a:t>
            </a:r>
          </a:p>
          <a:p>
            <a:pPr marL="90488" indent="9525">
              <a:spcAft>
                <a:spcPts val="1200"/>
              </a:spcAft>
              <a:buNone/>
            </a:pPr>
            <a:r>
              <a:rPr lang="fr-FR" dirty="0">
                <a:solidFill>
                  <a:srgbClr val="FFFFFF"/>
                </a:solidFill>
              </a:rPr>
              <a:t>Le résultat est certes harmonieux mais </a:t>
            </a:r>
            <a:r>
              <a:rPr lang="fr-FR" b="1" dirty="0">
                <a:solidFill>
                  <a:srgbClr val="FFFFFF"/>
                </a:solidFill>
              </a:rPr>
              <a:t>uniforme</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a:xfrm>
            <a:off x="612775" y="582705"/>
            <a:ext cx="4762507" cy="1258671"/>
          </a:xfrm>
        </p:spPr>
        <p:txBody>
          <a:bodyPr>
            <a:normAutofit fontScale="90000"/>
          </a:bodyPr>
          <a:lstStyle/>
          <a:p>
            <a:pPr algn="l"/>
            <a:r>
              <a:rPr lang="fr-FR" dirty="0"/>
              <a:t>Les mariages typographiques</a:t>
            </a:r>
          </a:p>
        </p:txBody>
      </p:sp>
      <p:sp>
        <p:nvSpPr>
          <p:cNvPr id="10"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2"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55</a:t>
            </a:fld>
            <a:endParaRPr lang="fr-FR" b="1" dirty="0">
              <a:latin typeface="Century Gothic"/>
              <a:cs typeface="Century Gothic"/>
            </a:endParaRPr>
          </a:p>
        </p:txBody>
      </p:sp>
      <p:pic>
        <p:nvPicPr>
          <p:cNvPr id="14" name="Image 13"/>
          <p:cNvPicPr>
            <a:picLocks noChangeAspect="1"/>
          </p:cNvPicPr>
          <p:nvPr/>
        </p:nvPicPr>
        <p:blipFill>
          <a:blip r:embed="rId3"/>
          <a:stretch>
            <a:fillRect/>
          </a:stretch>
        </p:blipFill>
        <p:spPr>
          <a:xfrm>
            <a:off x="5375281" y="1550936"/>
            <a:ext cx="3815935" cy="5307064"/>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4983587" y="237404"/>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a:xfrm>
            <a:off x="612775" y="582705"/>
            <a:ext cx="4762507" cy="1258671"/>
          </a:xfrm>
        </p:spPr>
        <p:txBody>
          <a:bodyPr>
            <a:normAutofit fontScale="90000"/>
          </a:bodyPr>
          <a:lstStyle/>
          <a:p>
            <a:pPr algn="l"/>
            <a:r>
              <a:rPr lang="fr-FR" dirty="0"/>
              <a:t>Les mariages typographiques</a:t>
            </a:r>
          </a:p>
        </p:txBody>
      </p:sp>
      <p:sp>
        <p:nvSpPr>
          <p:cNvPr id="10"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2"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56</a:t>
            </a:fld>
            <a:endParaRPr lang="fr-FR" b="1" dirty="0">
              <a:latin typeface="Century Gothic"/>
              <a:cs typeface="Century Gothic"/>
            </a:endParaRPr>
          </a:p>
        </p:txBody>
      </p:sp>
      <p:pic>
        <p:nvPicPr>
          <p:cNvPr id="14" name="Image 13"/>
          <p:cNvPicPr>
            <a:picLocks noChangeAspect="1"/>
          </p:cNvPicPr>
          <p:nvPr/>
        </p:nvPicPr>
        <p:blipFill>
          <a:blip r:embed="rId3"/>
          <a:stretch>
            <a:fillRect/>
          </a:stretch>
        </p:blipFill>
        <p:spPr>
          <a:xfrm>
            <a:off x="-21" y="-664731"/>
            <a:ext cx="8062621" cy="11213205"/>
          </a:xfrm>
          <a:prstGeom prst="rect">
            <a:avLst/>
          </a:prstGeom>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476223"/>
            <a:ext cx="4386924" cy="4081463"/>
          </a:xfrm>
        </p:spPr>
        <p:txBody>
          <a:bodyPr>
            <a:normAutofit/>
          </a:bodyPr>
          <a:lstStyle/>
          <a:p>
            <a:pPr marL="90488" indent="9525">
              <a:spcAft>
                <a:spcPts val="1200"/>
              </a:spcAft>
              <a:buNone/>
            </a:pPr>
            <a:r>
              <a:rPr lang="fr-FR" dirty="0"/>
              <a:t>On peut, avec plus </a:t>
            </a:r>
            <a:r>
              <a:rPr lang="fr-FR" b="1" dirty="0">
                <a:solidFill>
                  <a:srgbClr val="E07726"/>
                </a:solidFill>
              </a:rPr>
              <a:t>d’audace</a:t>
            </a:r>
          </a:p>
          <a:p>
            <a:pPr marL="433388" lvl="1" indent="9525">
              <a:spcAft>
                <a:spcPts val="1200"/>
              </a:spcAft>
              <a:buNone/>
            </a:pPr>
            <a:r>
              <a:rPr lang="fr-FR"/>
              <a:t>Combiner du </a:t>
            </a:r>
            <a:r>
              <a:rPr lang="fr-FR" b="1"/>
              <a:t>sérif</a:t>
            </a:r>
            <a:r>
              <a:rPr lang="fr-FR"/>
              <a:t> avec du </a:t>
            </a:r>
            <a:r>
              <a:rPr lang="fr-FR" b="1"/>
              <a:t>sans-sérif</a:t>
            </a:r>
          </a:p>
          <a:p>
            <a:pPr marL="433388" lvl="1" indent="9525">
              <a:spcAft>
                <a:spcPts val="1200"/>
              </a:spcAft>
              <a:buNone/>
            </a:pPr>
            <a:r>
              <a:rPr lang="fr-FR" dirty="0">
                <a:solidFill>
                  <a:srgbClr val="FFFFFF"/>
                </a:solidFill>
              </a:rPr>
              <a:t>Assigner à chaque typo. un </a:t>
            </a:r>
            <a:r>
              <a:rPr lang="fr-FR" b="1" dirty="0">
                <a:solidFill>
                  <a:srgbClr val="FFFFFF"/>
                </a:solidFill>
              </a:rPr>
              <a:t>rôle et une fonction </a:t>
            </a:r>
            <a:r>
              <a:rPr lang="fr-FR" dirty="0">
                <a:solidFill>
                  <a:srgbClr val="FFFFFF"/>
                </a:solidFill>
              </a:rPr>
              <a:t>précise</a:t>
            </a:r>
          </a:p>
          <a:p>
            <a:pPr marL="433388" lvl="1" indent="9525">
              <a:spcAft>
                <a:spcPts val="1200"/>
              </a:spcAft>
              <a:buNone/>
            </a:pPr>
            <a:r>
              <a:rPr lang="fr-FR" dirty="0">
                <a:solidFill>
                  <a:srgbClr val="FFFFFF"/>
                </a:solidFill>
              </a:rPr>
              <a:t>Créer du </a:t>
            </a:r>
            <a:r>
              <a:rPr lang="fr-FR" b="1" dirty="0">
                <a:solidFill>
                  <a:srgbClr val="FFFFFF"/>
                </a:solidFill>
              </a:rPr>
              <a:t>contraste</a:t>
            </a:r>
            <a:r>
              <a:rPr lang="fr-FR" dirty="0">
                <a:solidFill>
                  <a:srgbClr val="FFFFFF"/>
                </a:solidFill>
              </a:rPr>
              <a:t> avec des corps différents</a:t>
            </a:r>
          </a:p>
          <a:p>
            <a:pPr marL="433388" lvl="1" indent="9525">
              <a:spcAft>
                <a:spcPts val="1200"/>
              </a:spcAft>
              <a:buNone/>
            </a:pPr>
            <a:r>
              <a:rPr lang="fr-FR" dirty="0">
                <a:solidFill>
                  <a:srgbClr val="FFFFFF"/>
                </a:solidFill>
              </a:rPr>
              <a:t>N’utiliser </a:t>
            </a:r>
            <a:r>
              <a:rPr lang="fr-FR" b="1" dirty="0">
                <a:solidFill>
                  <a:srgbClr val="FFFFFF"/>
                </a:solidFill>
              </a:rPr>
              <a:t>que 2 à 3 familles </a:t>
            </a:r>
            <a:r>
              <a:rPr lang="fr-FR" dirty="0">
                <a:solidFill>
                  <a:srgbClr val="FFFFFF"/>
                </a:solidFill>
              </a:rPr>
              <a:t>typographiques maximum</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a:xfrm>
            <a:off x="612775" y="582705"/>
            <a:ext cx="4762507" cy="1258671"/>
          </a:xfrm>
        </p:spPr>
        <p:txBody>
          <a:bodyPr>
            <a:normAutofit fontScale="90000"/>
          </a:bodyPr>
          <a:lstStyle/>
          <a:p>
            <a:pPr algn="l"/>
            <a:r>
              <a:rPr lang="fr-FR" dirty="0"/>
              <a:t>Les mariages typographiques</a:t>
            </a:r>
          </a:p>
        </p:txBody>
      </p:sp>
      <p:sp>
        <p:nvSpPr>
          <p:cNvPr id="10"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2"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57</a:t>
            </a:fld>
            <a:endParaRPr lang="fr-FR" b="1" dirty="0">
              <a:latin typeface="Century Gothic"/>
              <a:cs typeface="Century Gothic"/>
            </a:endParaRPr>
          </a:p>
        </p:txBody>
      </p:sp>
      <p:pic>
        <p:nvPicPr>
          <p:cNvPr id="9" name="Image 8"/>
          <p:cNvPicPr>
            <a:picLocks noChangeAspect="1"/>
          </p:cNvPicPr>
          <p:nvPr/>
        </p:nvPicPr>
        <p:blipFill>
          <a:blip r:embed="rId3"/>
          <a:srcRect l="48655"/>
          <a:stretch>
            <a:fillRect/>
          </a:stretch>
        </p:blipFill>
        <p:spPr>
          <a:xfrm>
            <a:off x="5698887" y="1693586"/>
            <a:ext cx="3423403" cy="4864100"/>
          </a:xfrm>
          <a:prstGeom prst="rect">
            <a:avLst/>
          </a:prstGeo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476223"/>
            <a:ext cx="4386924" cy="4081463"/>
          </a:xfrm>
        </p:spPr>
        <p:txBody>
          <a:bodyPr>
            <a:normAutofit/>
          </a:bodyPr>
          <a:lstStyle/>
          <a:p>
            <a:pPr marL="90488" indent="9525">
              <a:spcAft>
                <a:spcPts val="1200"/>
              </a:spcAft>
              <a:buNone/>
            </a:pPr>
            <a:r>
              <a:rPr lang="fr-FR" dirty="0"/>
              <a:t>Il faut faire des essais</a:t>
            </a:r>
            <a:br>
              <a:rPr lang="fr-FR" dirty="0"/>
            </a:br>
            <a:r>
              <a:rPr lang="fr-FR" dirty="0"/>
              <a:t>jusqu’à ce que le résultat</a:t>
            </a:r>
            <a:br>
              <a:rPr lang="fr-FR" dirty="0"/>
            </a:br>
            <a:r>
              <a:rPr lang="fr-FR" dirty="0"/>
              <a:t>soit </a:t>
            </a:r>
            <a:r>
              <a:rPr lang="fr-FR" b="1" dirty="0"/>
              <a:t>satifaisant</a:t>
            </a:r>
            <a:endParaRPr lang="fr-FR" b="1" dirty="0">
              <a:solidFill>
                <a:srgbClr val="FFFFFF"/>
              </a:solidFill>
            </a:endParaRPr>
          </a:p>
          <a:p>
            <a:pPr marL="433388" lvl="1" indent="9525">
              <a:spcAft>
                <a:spcPts val="1200"/>
              </a:spcAft>
              <a:buNone/>
            </a:pPr>
            <a:r>
              <a:rPr lang="fr-FR"/>
              <a:t>Il faut </a:t>
            </a:r>
            <a:r>
              <a:rPr lang="fr-FR" b="1"/>
              <a:t>rapprocher des typos opposées</a:t>
            </a:r>
          </a:p>
          <a:p>
            <a:pPr marL="433388" lvl="1" indent="9525">
              <a:spcAft>
                <a:spcPts val="1200"/>
              </a:spcAft>
              <a:buNone/>
            </a:pPr>
            <a:r>
              <a:rPr lang="fr-FR"/>
              <a:t>Qui se mettent mutuellement en valeur par </a:t>
            </a:r>
            <a:r>
              <a:rPr lang="fr-FR" b="1"/>
              <a:t>contraste</a:t>
            </a:r>
          </a:p>
          <a:p>
            <a:pPr marL="433388" lvl="1" indent="9525">
              <a:spcAft>
                <a:spcPts val="1200"/>
              </a:spcAft>
              <a:buNone/>
            </a:pPr>
            <a:r>
              <a:rPr lang="fr-FR"/>
              <a:t>Et qui assurent une </a:t>
            </a:r>
            <a:r>
              <a:rPr lang="fr-FR" b="1"/>
              <a:t>lecture confortable</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a:xfrm>
            <a:off x="612775" y="582705"/>
            <a:ext cx="4762507" cy="1258671"/>
          </a:xfrm>
        </p:spPr>
        <p:txBody>
          <a:bodyPr>
            <a:normAutofit fontScale="90000"/>
          </a:bodyPr>
          <a:lstStyle/>
          <a:p>
            <a:pPr algn="l"/>
            <a:r>
              <a:rPr lang="fr-FR" dirty="0"/>
              <a:t>Les mariages typographiques</a:t>
            </a:r>
          </a:p>
        </p:txBody>
      </p:sp>
      <p:pic>
        <p:nvPicPr>
          <p:cNvPr id="6" name="Image 5"/>
          <p:cNvPicPr>
            <a:picLocks noChangeAspect="1"/>
          </p:cNvPicPr>
          <p:nvPr/>
        </p:nvPicPr>
        <p:blipFill>
          <a:blip r:embed="rId3"/>
          <a:stretch>
            <a:fillRect/>
          </a:stretch>
        </p:blipFill>
        <p:spPr>
          <a:xfrm>
            <a:off x="5375282" y="1574643"/>
            <a:ext cx="3768718" cy="4375343"/>
          </a:xfrm>
          <a:prstGeom prst="rect">
            <a:avLst/>
          </a:prstGeom>
        </p:spPr>
      </p:pic>
      <p:sp>
        <p:nvSpPr>
          <p:cNvPr id="7" name="ZoneTexte 6"/>
          <p:cNvSpPr txBox="1"/>
          <p:nvPr/>
        </p:nvSpPr>
        <p:spPr>
          <a:xfrm>
            <a:off x="5480150" y="1205311"/>
            <a:ext cx="975948" cy="338554"/>
          </a:xfrm>
          <a:prstGeom prst="rect">
            <a:avLst/>
          </a:prstGeom>
          <a:noFill/>
        </p:spPr>
        <p:txBody>
          <a:bodyPr wrap="none" rtlCol="0">
            <a:spAutoFit/>
          </a:bodyPr>
          <a:lstStyle/>
          <a:p>
            <a:r>
              <a:rPr lang="fr-FR" sz="1600">
                <a:solidFill>
                  <a:schemeClr val="bg2"/>
                </a:solidFill>
              </a:rPr>
              <a:t>Century</a:t>
            </a:r>
          </a:p>
        </p:txBody>
      </p:sp>
      <p:sp>
        <p:nvSpPr>
          <p:cNvPr id="8" name="ZoneTexte 7"/>
          <p:cNvSpPr txBox="1"/>
          <p:nvPr/>
        </p:nvSpPr>
        <p:spPr>
          <a:xfrm>
            <a:off x="4361551" y="2406317"/>
            <a:ext cx="2105378" cy="338554"/>
          </a:xfrm>
          <a:prstGeom prst="rect">
            <a:avLst/>
          </a:prstGeom>
          <a:noFill/>
        </p:spPr>
        <p:txBody>
          <a:bodyPr wrap="square" rtlCol="0">
            <a:spAutoFit/>
          </a:bodyPr>
          <a:lstStyle/>
          <a:p>
            <a:r>
              <a:rPr lang="fr-FR" sz="1600"/>
              <a:t>Gill Sans </a:t>
            </a:r>
          </a:p>
        </p:txBody>
      </p:sp>
      <p:sp>
        <p:nvSpPr>
          <p:cNvPr id="9" name="ZoneTexte 8"/>
          <p:cNvSpPr txBox="1"/>
          <p:nvPr/>
        </p:nvSpPr>
        <p:spPr>
          <a:xfrm>
            <a:off x="5480150" y="6019077"/>
            <a:ext cx="2105378" cy="338554"/>
          </a:xfrm>
          <a:prstGeom prst="rect">
            <a:avLst/>
          </a:prstGeom>
          <a:noFill/>
        </p:spPr>
        <p:txBody>
          <a:bodyPr wrap="square" rtlCol="0">
            <a:spAutoFit/>
          </a:bodyPr>
          <a:lstStyle/>
          <a:p>
            <a:r>
              <a:rPr lang="fr-FR" sz="1600">
                <a:solidFill>
                  <a:schemeClr val="bg2"/>
                </a:solidFill>
              </a:rPr>
              <a:t>Helvetica</a:t>
            </a:r>
          </a:p>
        </p:txBody>
      </p:sp>
      <p:sp>
        <p:nvSpPr>
          <p:cNvPr id="10"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2"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58</a:t>
            </a:fld>
            <a:endParaRPr lang="fr-FR" b="1" dirty="0">
              <a:latin typeface="Century Gothic"/>
              <a:cs typeface="Century Gothic"/>
            </a:endParaRPr>
          </a:p>
        </p:txBody>
      </p:sp>
      <p:cxnSp>
        <p:nvCxnSpPr>
          <p:cNvPr id="13" name="Connecteur droit avec flèche 12"/>
          <p:cNvCxnSpPr/>
          <p:nvPr/>
        </p:nvCxnSpPr>
        <p:spPr>
          <a:xfrm rot="16200000" flipH="1">
            <a:off x="6188540" y="1564397"/>
            <a:ext cx="431847" cy="39078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Connecteur droit avec flèche 14"/>
          <p:cNvCxnSpPr/>
          <p:nvPr/>
        </p:nvCxnSpPr>
        <p:spPr>
          <a:xfrm>
            <a:off x="4928180" y="2744871"/>
            <a:ext cx="1085503" cy="58778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Connecteur droit avec flèche 16"/>
          <p:cNvCxnSpPr/>
          <p:nvPr/>
        </p:nvCxnSpPr>
        <p:spPr>
          <a:xfrm rot="5400000" flipH="1" flipV="1">
            <a:off x="5989404" y="5408628"/>
            <a:ext cx="830119" cy="39078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5375282" y="0"/>
            <a:ext cx="3768718"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7"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8"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59</a:t>
            </a:fld>
            <a:endParaRPr lang="fr-FR" b="1" dirty="0">
              <a:latin typeface="Century Gothic"/>
              <a:cs typeface="Century Gothic"/>
            </a:endParaRPr>
          </a:p>
        </p:txBody>
      </p:sp>
      <p:pic>
        <p:nvPicPr>
          <p:cNvPr id="11" name="Image 10"/>
          <p:cNvPicPr>
            <a:picLocks noChangeAspect="1"/>
          </p:cNvPicPr>
          <p:nvPr/>
        </p:nvPicPr>
        <p:blipFill>
          <a:blip r:embed="rId2"/>
          <a:srcRect r="12697" b="22721"/>
          <a:stretch>
            <a:fillRect/>
          </a:stretch>
        </p:blipFill>
        <p:spPr>
          <a:xfrm>
            <a:off x="308888" y="2071559"/>
            <a:ext cx="8526225" cy="2954151"/>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fr-FR" dirty="0"/>
              <a:t>Généralités</a:t>
            </a:r>
          </a:p>
        </p:txBody>
      </p:sp>
      <p:sp>
        <p:nvSpPr>
          <p:cNvPr id="3" name="Espace réservé du contenu 2"/>
          <p:cNvSpPr>
            <a:spLocks noGrp="1"/>
          </p:cNvSpPr>
          <p:nvPr>
            <p:ph idx="1"/>
          </p:nvPr>
        </p:nvSpPr>
        <p:spPr>
          <a:xfrm>
            <a:off x="988358" y="2044700"/>
            <a:ext cx="4386924" cy="4081463"/>
          </a:xfrm>
        </p:spPr>
        <p:txBody>
          <a:bodyPr>
            <a:normAutofit/>
          </a:bodyPr>
          <a:lstStyle/>
          <a:p>
            <a:r>
              <a:rPr lang="fr-FR" dirty="0"/>
              <a:t>Les majuscules sont appelée </a:t>
            </a:r>
            <a:r>
              <a:rPr lang="fr-FR" b="1" dirty="0">
                <a:solidFill>
                  <a:srgbClr val="FFAF03"/>
                </a:solidFill>
              </a:rPr>
              <a:t>capitales </a:t>
            </a:r>
          </a:p>
          <a:p>
            <a:r>
              <a:rPr lang="fr-FR" dirty="0"/>
              <a:t>Les minuscules sont appelées </a:t>
            </a:r>
            <a:r>
              <a:rPr lang="fr-FR" b="1" dirty="0">
                <a:solidFill>
                  <a:srgbClr val="FFAF03"/>
                </a:solidFill>
              </a:rPr>
              <a:t>bas de casse</a:t>
            </a:r>
            <a:br>
              <a:rPr lang="fr-FR" b="1" dirty="0">
                <a:solidFill>
                  <a:srgbClr val="FFAF03"/>
                </a:solidFill>
              </a:rPr>
            </a:br>
            <a:r>
              <a:rPr lang="fr-FR" dirty="0"/>
              <a:t>pour des raisons historiques :</a:t>
            </a:r>
          </a:p>
          <a:p>
            <a:pPr marL="720725" lvl="2" indent="0">
              <a:buNone/>
            </a:pPr>
            <a:endParaRPr lang="fr-FR" dirty="0"/>
          </a:p>
          <a:p>
            <a:pPr marL="720725" lvl="2" indent="0">
              <a:buNone/>
            </a:pPr>
            <a:r>
              <a:rPr lang="fr-FR" dirty="0"/>
              <a:t>Du temps de l’imprimerie traditionnelle au plomb, ces caractères étaient rangés dans la casse du bas </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pic>
        <p:nvPicPr>
          <p:cNvPr id="6" name="Image 5"/>
          <p:cNvPicPr>
            <a:picLocks noChangeAspect="1"/>
          </p:cNvPicPr>
          <p:nvPr/>
        </p:nvPicPr>
        <p:blipFill>
          <a:blip r:embed="rId2"/>
          <a:srcRect l="18889"/>
          <a:stretch>
            <a:fillRect/>
          </a:stretch>
        </p:blipFill>
        <p:spPr>
          <a:xfrm>
            <a:off x="5975350" y="1625952"/>
            <a:ext cx="2595875" cy="2286000"/>
          </a:xfrm>
          <a:prstGeom prst="rect">
            <a:avLst/>
          </a:prstGeom>
        </p:spPr>
      </p:pic>
      <p:pic>
        <p:nvPicPr>
          <p:cNvPr id="7" name="Image 6"/>
          <p:cNvPicPr>
            <a:picLocks noChangeAspect="1"/>
          </p:cNvPicPr>
          <p:nvPr/>
        </p:nvPicPr>
        <p:blipFill>
          <a:blip r:embed="rId3"/>
          <a:stretch>
            <a:fillRect/>
          </a:stretch>
        </p:blipFill>
        <p:spPr>
          <a:xfrm>
            <a:off x="5975350" y="4462463"/>
            <a:ext cx="2806700" cy="1663700"/>
          </a:xfrm>
          <a:prstGeom prst="rect">
            <a:avLst/>
          </a:prstGeom>
        </p:spPr>
      </p:pic>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6</a:t>
            </a:fld>
            <a:endParaRPr lang="fr-FR" b="1" dirty="0">
              <a:latin typeface="Century Gothic"/>
              <a:cs typeface="Century Gothic"/>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fr-FR"/>
              <a:t>Quizz</a:t>
            </a:r>
          </a:p>
        </p:txBody>
      </p:sp>
      <p:sp>
        <p:nvSpPr>
          <p:cNvPr id="4" name="Espace réservé du contenu 3"/>
          <p:cNvSpPr>
            <a:spLocks noGrp="1"/>
          </p:cNvSpPr>
          <p:nvPr>
            <p:ph idx="1"/>
          </p:nvPr>
        </p:nvSpPr>
        <p:spPr>
          <a:xfrm>
            <a:off x="988357" y="2044700"/>
            <a:ext cx="7542867" cy="4509277"/>
          </a:xfrm>
        </p:spPr>
        <p:txBody>
          <a:bodyPr>
            <a:normAutofit/>
          </a:bodyPr>
          <a:lstStyle/>
          <a:p>
            <a:pPr>
              <a:buNone/>
            </a:pPr>
            <a:r>
              <a:rPr lang="fr-FR"/>
              <a:t>Comment s’appelle cette écriture romaine ?</a:t>
            </a:r>
          </a:p>
        </p:txBody>
      </p:sp>
      <p:pic>
        <p:nvPicPr>
          <p:cNvPr id="7" name="Image 6"/>
          <p:cNvPicPr>
            <a:picLocks noChangeAspect="1"/>
          </p:cNvPicPr>
          <p:nvPr/>
        </p:nvPicPr>
        <p:blipFill>
          <a:blip r:embed="rId3"/>
          <a:stretch>
            <a:fillRect/>
          </a:stretch>
        </p:blipFill>
        <p:spPr>
          <a:xfrm>
            <a:off x="0" y="4231532"/>
            <a:ext cx="9144000" cy="2626468"/>
          </a:xfrm>
          <a:prstGeom prst="rect">
            <a:avLst/>
          </a:prstGeom>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a:t>Quizz</a:t>
            </a:r>
          </a:p>
        </p:txBody>
      </p:sp>
      <p:sp>
        <p:nvSpPr>
          <p:cNvPr id="4" name="Espace réservé du contenu 3"/>
          <p:cNvSpPr>
            <a:spLocks noGrp="1"/>
          </p:cNvSpPr>
          <p:nvPr>
            <p:ph idx="1"/>
          </p:nvPr>
        </p:nvSpPr>
        <p:spPr>
          <a:xfrm>
            <a:off x="988358" y="2044700"/>
            <a:ext cx="4386924" cy="4509277"/>
          </a:xfrm>
        </p:spPr>
        <p:txBody>
          <a:bodyPr>
            <a:normAutofit/>
          </a:bodyPr>
          <a:lstStyle/>
          <a:p>
            <a:r>
              <a:rPr lang="fr-FR"/>
              <a:t>Pourquoi peuton dire que cette police </a:t>
            </a:r>
            <a:r>
              <a:rPr lang="fr-FR" b="1"/>
              <a:t>Cyclone </a:t>
            </a:r>
            <a:r>
              <a:rPr lang="fr-FR"/>
              <a:t>est « </a:t>
            </a:r>
            <a:r>
              <a:rPr lang="fr-FR" b="1">
                <a:solidFill>
                  <a:schemeClr val="accent1"/>
                </a:solidFill>
              </a:rPr>
              <a:t>biform</a:t>
            </a:r>
            <a:r>
              <a:rPr lang="fr-FR"/>
              <a:t> » ?</a:t>
            </a:r>
          </a:p>
        </p:txBody>
      </p:sp>
      <p:pic>
        <p:nvPicPr>
          <p:cNvPr id="8" name="Image 7"/>
          <p:cNvPicPr>
            <a:picLocks noChangeAspect="1"/>
          </p:cNvPicPr>
          <p:nvPr/>
        </p:nvPicPr>
        <p:blipFill>
          <a:blip r:embed="rId3"/>
          <a:srcRect t="50945" b="6431"/>
          <a:stretch>
            <a:fillRect/>
          </a:stretch>
        </p:blipFill>
        <p:spPr>
          <a:xfrm>
            <a:off x="1574800" y="3473779"/>
            <a:ext cx="5994400" cy="2019134"/>
          </a:xfrm>
          <a:prstGeom prst="rect">
            <a:avLst/>
          </a:prstGeom>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a:t>Quizz</a:t>
            </a:r>
          </a:p>
        </p:txBody>
      </p:sp>
      <p:sp>
        <p:nvSpPr>
          <p:cNvPr id="4" name="Espace réservé du contenu 3"/>
          <p:cNvSpPr>
            <a:spLocks noGrp="1"/>
          </p:cNvSpPr>
          <p:nvPr>
            <p:ph idx="1"/>
          </p:nvPr>
        </p:nvSpPr>
        <p:spPr>
          <a:xfrm>
            <a:off x="988358" y="1625042"/>
            <a:ext cx="4386924" cy="4928935"/>
          </a:xfrm>
        </p:spPr>
        <p:txBody>
          <a:bodyPr>
            <a:normAutofit fontScale="92500" lnSpcReduction="10000"/>
          </a:bodyPr>
          <a:lstStyle/>
          <a:p>
            <a:r>
              <a:rPr lang="fr-FR"/>
              <a:t>Quelle est la place de la police  </a:t>
            </a:r>
            <a:r>
              <a:rPr lang="fr-FR" b="1">
                <a:solidFill>
                  <a:srgbClr val="E07726"/>
                </a:solidFill>
              </a:rPr>
              <a:t>Optima</a:t>
            </a:r>
            <a:r>
              <a:rPr lang="fr-FR"/>
              <a:t> dans la </a:t>
            </a:r>
            <a:r>
              <a:rPr lang="fr-FR" b="1"/>
              <a:t>classification Vox ?</a:t>
            </a:r>
            <a:endParaRPr lang="fr-FR" sz="1882"/>
          </a:p>
          <a:p>
            <a:pPr marL="2238375" lvl="1" indent="-171450">
              <a:buFont typeface="Wingdings" charset="2"/>
              <a:buChar char="§"/>
            </a:pPr>
            <a:r>
              <a:rPr lang="fr-FR" sz="1882"/>
              <a:t>Humane</a:t>
            </a:r>
          </a:p>
          <a:p>
            <a:pPr marL="2238375" lvl="1" indent="-171450">
              <a:buFont typeface="Wingdings" charset="2"/>
              <a:buChar char="§"/>
            </a:pPr>
            <a:r>
              <a:rPr lang="fr-FR" sz="1882"/>
              <a:t>Garalde</a:t>
            </a:r>
          </a:p>
          <a:p>
            <a:pPr marL="2238375" lvl="1" indent="-171450">
              <a:buFont typeface="Wingdings" charset="2"/>
              <a:buChar char="§"/>
            </a:pPr>
            <a:r>
              <a:rPr lang="fr-FR" sz="1882"/>
              <a:t>Réale</a:t>
            </a:r>
          </a:p>
          <a:p>
            <a:pPr marL="2238375" lvl="1" indent="-171450">
              <a:buFont typeface="Wingdings" charset="2"/>
              <a:buChar char="§"/>
            </a:pPr>
            <a:endParaRPr lang="fr-FR" sz="1882"/>
          </a:p>
          <a:p>
            <a:pPr marL="2238375" lvl="1" indent="-171450">
              <a:buFont typeface="Wingdings" charset="2"/>
              <a:buChar char="§"/>
            </a:pPr>
            <a:r>
              <a:rPr lang="fr-FR" sz="1882"/>
              <a:t>Didone</a:t>
            </a:r>
          </a:p>
          <a:p>
            <a:pPr marL="2238375" lvl="1" indent="-171450">
              <a:buFont typeface="Wingdings" charset="2"/>
              <a:buChar char="§"/>
            </a:pPr>
            <a:r>
              <a:rPr lang="fr-FR" sz="1882"/>
              <a:t>Mécane</a:t>
            </a:r>
          </a:p>
          <a:p>
            <a:pPr marL="2238375" lvl="1" indent="-171450">
              <a:buFont typeface="Wingdings" charset="2"/>
              <a:buChar char="§"/>
            </a:pPr>
            <a:r>
              <a:rPr lang="fr-FR" sz="1882"/>
              <a:t>Linéale</a:t>
            </a:r>
          </a:p>
          <a:p>
            <a:pPr marL="2238375" lvl="1" indent="-171450">
              <a:buNone/>
            </a:pPr>
            <a:endParaRPr lang="fr-FR" sz="1882"/>
          </a:p>
          <a:p>
            <a:pPr marL="2238375" lvl="1" indent="-171450">
              <a:buFont typeface="Wingdings" charset="2"/>
              <a:buChar char="§"/>
            </a:pPr>
            <a:r>
              <a:rPr lang="fr-FR" sz="1882"/>
              <a:t>Incise</a:t>
            </a:r>
          </a:p>
          <a:p>
            <a:pPr marL="2238375" lvl="1" indent="-171450">
              <a:buFont typeface="Wingdings" charset="2"/>
              <a:buChar char="§"/>
            </a:pPr>
            <a:r>
              <a:rPr lang="fr-FR" sz="1882"/>
              <a:t>Scripte</a:t>
            </a:r>
          </a:p>
          <a:p>
            <a:pPr marL="2238375" lvl="1" indent="-171450">
              <a:buFont typeface="Wingdings" charset="2"/>
              <a:buChar char="§"/>
            </a:pPr>
            <a:r>
              <a:rPr lang="fr-FR" sz="1882"/>
              <a:t>Manuaire</a:t>
            </a:r>
          </a:p>
          <a:p>
            <a:pPr marL="2238375" lvl="1" indent="-171450">
              <a:buFont typeface="Wingdings" charset="2"/>
              <a:buChar char="§"/>
            </a:pPr>
            <a:r>
              <a:rPr lang="fr-FR" sz="1882"/>
              <a:t>Fracture</a:t>
            </a:r>
          </a:p>
          <a:p>
            <a:pPr lvl="1"/>
            <a:endParaRPr lang="fr-FR"/>
          </a:p>
        </p:txBody>
      </p:sp>
      <p:pic>
        <p:nvPicPr>
          <p:cNvPr id="7" name="Image 6"/>
          <p:cNvPicPr>
            <a:picLocks noChangeAspect="1"/>
          </p:cNvPicPr>
          <p:nvPr/>
        </p:nvPicPr>
        <p:blipFill>
          <a:blip r:embed="rId3"/>
          <a:srcRect l="22405" t="23456" r="27427" b="12863"/>
          <a:stretch>
            <a:fillRect/>
          </a:stretch>
        </p:blipFill>
        <p:spPr>
          <a:xfrm>
            <a:off x="5693308" y="582706"/>
            <a:ext cx="3185669" cy="2701228"/>
          </a:xfrm>
          <a:prstGeom prst="rect">
            <a:avLst/>
          </a:prstGeom>
        </p:spPr>
      </p:pic>
      <p:pic>
        <p:nvPicPr>
          <p:cNvPr id="8" name="Image 7"/>
          <p:cNvPicPr>
            <a:picLocks noChangeAspect="1"/>
          </p:cNvPicPr>
          <p:nvPr/>
        </p:nvPicPr>
        <p:blipFill>
          <a:blip r:embed="rId4"/>
          <a:stretch>
            <a:fillRect/>
          </a:stretch>
        </p:blipFill>
        <p:spPr>
          <a:xfrm>
            <a:off x="5531871" y="4134869"/>
            <a:ext cx="3347106" cy="2231404"/>
          </a:xfrm>
          <a:prstGeom prst="rect">
            <a:avLst/>
          </a:prstGeom>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a:t>Quizz</a:t>
            </a:r>
          </a:p>
        </p:txBody>
      </p:sp>
      <p:sp>
        <p:nvSpPr>
          <p:cNvPr id="4" name="Espace réservé du contenu 3"/>
          <p:cNvSpPr>
            <a:spLocks noGrp="1"/>
          </p:cNvSpPr>
          <p:nvPr>
            <p:ph idx="1"/>
          </p:nvPr>
        </p:nvSpPr>
        <p:spPr>
          <a:xfrm>
            <a:off x="988358" y="2044700"/>
            <a:ext cx="4386924" cy="4509277"/>
          </a:xfrm>
        </p:spPr>
        <p:txBody>
          <a:bodyPr>
            <a:normAutofit/>
          </a:bodyPr>
          <a:lstStyle/>
          <a:p>
            <a:r>
              <a:rPr lang="fr-FR"/>
              <a:t>Quel mouvement artistique a inspiré </a:t>
            </a:r>
            <a:r>
              <a:rPr lang="fr-FR" b="1"/>
              <a:t>Paul Renner </a:t>
            </a:r>
            <a:r>
              <a:rPr lang="fr-FR"/>
              <a:t>pour  la création de cette typographie ?</a:t>
            </a:r>
          </a:p>
        </p:txBody>
      </p:sp>
      <p:pic>
        <p:nvPicPr>
          <p:cNvPr id="7" name="Image 6"/>
          <p:cNvPicPr>
            <a:picLocks noChangeAspect="1"/>
          </p:cNvPicPr>
          <p:nvPr/>
        </p:nvPicPr>
        <p:blipFill>
          <a:blip r:embed="rId3"/>
          <a:stretch>
            <a:fillRect/>
          </a:stretch>
        </p:blipFill>
        <p:spPr>
          <a:xfrm>
            <a:off x="5375282" y="960080"/>
            <a:ext cx="3768718" cy="5330812"/>
          </a:xfrm>
          <a:prstGeom prst="rect">
            <a:avLst/>
          </a:prstGeom>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a:t>Quizz</a:t>
            </a:r>
          </a:p>
        </p:txBody>
      </p:sp>
      <p:sp>
        <p:nvSpPr>
          <p:cNvPr id="4" name="Espace réservé du contenu 3"/>
          <p:cNvSpPr>
            <a:spLocks noGrp="1"/>
          </p:cNvSpPr>
          <p:nvPr>
            <p:ph idx="1"/>
          </p:nvPr>
        </p:nvSpPr>
        <p:spPr>
          <a:xfrm>
            <a:off x="988358" y="2044700"/>
            <a:ext cx="4386924" cy="4509277"/>
          </a:xfrm>
        </p:spPr>
        <p:txBody>
          <a:bodyPr>
            <a:normAutofit/>
          </a:bodyPr>
          <a:lstStyle/>
          <a:p>
            <a:r>
              <a:rPr lang="fr-FR"/>
              <a:t>Quel est le nom de la typographie incise créée par Albert Boton ?</a:t>
            </a:r>
          </a:p>
        </p:txBody>
      </p:sp>
      <p:pic>
        <p:nvPicPr>
          <p:cNvPr id="7" name="Image 6"/>
          <p:cNvPicPr>
            <a:picLocks noChangeAspect="1"/>
          </p:cNvPicPr>
          <p:nvPr/>
        </p:nvPicPr>
        <p:blipFill>
          <a:blip r:embed="rId3"/>
          <a:stretch>
            <a:fillRect/>
          </a:stretch>
        </p:blipFill>
        <p:spPr>
          <a:xfrm>
            <a:off x="5615699" y="2324270"/>
            <a:ext cx="3213693" cy="2041225"/>
          </a:xfrm>
          <a:prstGeom prst="rect">
            <a:avLst/>
          </a:prstGeom>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a:t>Quizz</a:t>
            </a:r>
          </a:p>
        </p:txBody>
      </p:sp>
      <p:sp>
        <p:nvSpPr>
          <p:cNvPr id="4" name="Espace réservé du contenu 3"/>
          <p:cNvSpPr>
            <a:spLocks noGrp="1"/>
          </p:cNvSpPr>
          <p:nvPr>
            <p:ph idx="1"/>
          </p:nvPr>
        </p:nvSpPr>
        <p:spPr>
          <a:xfrm>
            <a:off x="988358" y="2044700"/>
            <a:ext cx="4386924" cy="4509277"/>
          </a:xfrm>
        </p:spPr>
        <p:txBody>
          <a:bodyPr>
            <a:normAutofit/>
          </a:bodyPr>
          <a:lstStyle/>
          <a:p>
            <a:r>
              <a:rPr lang="fr-FR"/>
              <a:t>Pourquoi la Zapfino d’Hermann Zapf n’aurait-t-elle jamais pu exister en plomb ?</a:t>
            </a:r>
          </a:p>
        </p:txBody>
      </p:sp>
      <p:pic>
        <p:nvPicPr>
          <p:cNvPr id="8" name="Image 7"/>
          <p:cNvPicPr>
            <a:picLocks noChangeAspect="1"/>
          </p:cNvPicPr>
          <p:nvPr/>
        </p:nvPicPr>
        <p:blipFill>
          <a:blip r:embed="rId3"/>
          <a:srcRect t="10608" b="12723"/>
          <a:stretch>
            <a:fillRect/>
          </a:stretch>
        </p:blipFill>
        <p:spPr>
          <a:xfrm>
            <a:off x="5515912" y="1721987"/>
            <a:ext cx="3441656" cy="2288047"/>
          </a:xfrm>
          <a:prstGeom prst="rect">
            <a:avLst/>
          </a:prstGeom>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a:t>Quizz</a:t>
            </a:r>
          </a:p>
        </p:txBody>
      </p:sp>
      <p:sp>
        <p:nvSpPr>
          <p:cNvPr id="4" name="Espace réservé du contenu 3"/>
          <p:cNvSpPr>
            <a:spLocks noGrp="1"/>
          </p:cNvSpPr>
          <p:nvPr>
            <p:ph idx="1"/>
          </p:nvPr>
        </p:nvSpPr>
        <p:spPr>
          <a:xfrm>
            <a:off x="988358" y="2044700"/>
            <a:ext cx="4386924" cy="4509277"/>
          </a:xfrm>
        </p:spPr>
        <p:txBody>
          <a:bodyPr>
            <a:normAutofit/>
          </a:bodyPr>
          <a:lstStyle/>
          <a:p>
            <a:r>
              <a:rPr lang="fr-FR"/>
              <a:t>Quelle est la caractéristique de cette police ?</a:t>
            </a:r>
          </a:p>
        </p:txBody>
      </p:sp>
      <p:pic>
        <p:nvPicPr>
          <p:cNvPr id="7" name="Image 6"/>
          <p:cNvPicPr>
            <a:picLocks noChangeAspect="1"/>
          </p:cNvPicPr>
          <p:nvPr/>
        </p:nvPicPr>
        <p:blipFill>
          <a:blip r:embed="rId3"/>
          <a:stretch>
            <a:fillRect/>
          </a:stretch>
        </p:blipFill>
        <p:spPr>
          <a:xfrm>
            <a:off x="5375282" y="754594"/>
            <a:ext cx="3768718" cy="4453939"/>
          </a:xfrm>
          <a:prstGeom prst="rect">
            <a:avLst/>
          </a:prstGeom>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a:t>Quizz</a:t>
            </a:r>
          </a:p>
        </p:txBody>
      </p:sp>
      <p:sp>
        <p:nvSpPr>
          <p:cNvPr id="4" name="Espace réservé du contenu 3"/>
          <p:cNvSpPr>
            <a:spLocks noGrp="1"/>
          </p:cNvSpPr>
          <p:nvPr>
            <p:ph idx="1"/>
          </p:nvPr>
        </p:nvSpPr>
        <p:spPr>
          <a:xfrm>
            <a:off x="988358" y="2044700"/>
            <a:ext cx="4386924" cy="4509277"/>
          </a:xfrm>
        </p:spPr>
        <p:txBody>
          <a:bodyPr>
            <a:normAutofit/>
          </a:bodyPr>
          <a:lstStyle/>
          <a:p>
            <a:r>
              <a:rPr lang="fr-FR"/>
              <a:t>Quel est le nom de la typographie que </a:t>
            </a:r>
            <a:r>
              <a:rPr lang="fr-FR" b="1"/>
              <a:t>Charlemagne </a:t>
            </a:r>
            <a:r>
              <a:rPr lang="fr-FR"/>
              <a:t>imposa pour tous les écrits de son empire ?</a:t>
            </a:r>
          </a:p>
        </p:txBody>
      </p:sp>
      <p:pic>
        <p:nvPicPr>
          <p:cNvPr id="8" name="Image 7"/>
          <p:cNvPicPr>
            <a:picLocks noChangeAspect="1"/>
          </p:cNvPicPr>
          <p:nvPr/>
        </p:nvPicPr>
        <p:blipFill>
          <a:blip r:embed="rId3"/>
          <a:stretch>
            <a:fillRect/>
          </a:stretch>
        </p:blipFill>
        <p:spPr>
          <a:xfrm>
            <a:off x="5375282" y="897296"/>
            <a:ext cx="3768718" cy="4554503"/>
          </a:xfrm>
          <a:prstGeom prst="rect">
            <a:avLst/>
          </a:prstGeom>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a:t>Quizz</a:t>
            </a:r>
          </a:p>
        </p:txBody>
      </p:sp>
      <p:sp>
        <p:nvSpPr>
          <p:cNvPr id="4" name="Espace réservé du contenu 3"/>
          <p:cNvSpPr>
            <a:spLocks noGrp="1"/>
          </p:cNvSpPr>
          <p:nvPr>
            <p:ph idx="1"/>
          </p:nvPr>
        </p:nvSpPr>
        <p:spPr>
          <a:xfrm>
            <a:off x="988358" y="2044700"/>
            <a:ext cx="4386924" cy="4509277"/>
          </a:xfrm>
        </p:spPr>
        <p:txBody>
          <a:bodyPr>
            <a:normAutofit/>
          </a:bodyPr>
          <a:lstStyle/>
          <a:p>
            <a:r>
              <a:rPr lang="fr-FR"/>
              <a:t>Quelle est le nom de cette police ?</a:t>
            </a:r>
          </a:p>
          <a:p>
            <a:endParaRPr lang="fr-FR"/>
          </a:p>
          <a:p>
            <a:r>
              <a:rPr lang="fr-FR"/>
              <a:t>Son auteur ?</a:t>
            </a:r>
          </a:p>
        </p:txBody>
      </p:sp>
      <p:pic>
        <p:nvPicPr>
          <p:cNvPr id="8" name="Image 7"/>
          <p:cNvPicPr>
            <a:picLocks noChangeAspect="1"/>
          </p:cNvPicPr>
          <p:nvPr/>
        </p:nvPicPr>
        <p:blipFill>
          <a:blip r:embed="rId3"/>
          <a:stretch>
            <a:fillRect/>
          </a:stretch>
        </p:blipFill>
        <p:spPr>
          <a:xfrm>
            <a:off x="5375282" y="1779975"/>
            <a:ext cx="3686920" cy="3686920"/>
          </a:xfrm>
          <a:prstGeom prst="rect">
            <a:avLst/>
          </a:prstGeom>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a:t>Quizz</a:t>
            </a:r>
          </a:p>
        </p:txBody>
      </p:sp>
      <p:sp>
        <p:nvSpPr>
          <p:cNvPr id="4" name="Espace réservé du contenu 3"/>
          <p:cNvSpPr>
            <a:spLocks noGrp="1"/>
          </p:cNvSpPr>
          <p:nvPr>
            <p:ph idx="1"/>
          </p:nvPr>
        </p:nvSpPr>
        <p:spPr>
          <a:xfrm>
            <a:off x="988358" y="2044700"/>
            <a:ext cx="4386924" cy="4509277"/>
          </a:xfrm>
        </p:spPr>
        <p:txBody>
          <a:bodyPr>
            <a:normAutofit/>
          </a:bodyPr>
          <a:lstStyle/>
          <a:p>
            <a:r>
              <a:rPr lang="fr-FR"/>
              <a:t>Qui a créé la Blur ?</a:t>
            </a:r>
          </a:p>
        </p:txBody>
      </p:sp>
      <p:pic>
        <p:nvPicPr>
          <p:cNvPr id="7" name="Image 6"/>
          <p:cNvPicPr>
            <a:picLocks noChangeAspect="1"/>
          </p:cNvPicPr>
          <p:nvPr/>
        </p:nvPicPr>
        <p:blipFill>
          <a:blip r:embed="rId3"/>
          <a:stretch>
            <a:fillRect/>
          </a:stretch>
        </p:blipFill>
        <p:spPr>
          <a:xfrm>
            <a:off x="5651225" y="1371600"/>
            <a:ext cx="2880000" cy="3799472"/>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fr-FR" dirty="0"/>
              <a:t>Généralités</a:t>
            </a:r>
          </a:p>
        </p:txBody>
      </p:sp>
      <p:sp>
        <p:nvSpPr>
          <p:cNvPr id="3" name="Espace réservé du contenu 2"/>
          <p:cNvSpPr>
            <a:spLocks noGrp="1"/>
          </p:cNvSpPr>
          <p:nvPr>
            <p:ph idx="1"/>
          </p:nvPr>
        </p:nvSpPr>
        <p:spPr>
          <a:xfrm>
            <a:off x="988358" y="2044700"/>
            <a:ext cx="4386924" cy="4081463"/>
          </a:xfrm>
        </p:spPr>
        <p:txBody>
          <a:bodyPr>
            <a:normAutofit/>
          </a:bodyPr>
          <a:lstStyle/>
          <a:p>
            <a:r>
              <a:rPr lang="fr-FR" b="1" dirty="0">
                <a:solidFill>
                  <a:srgbClr val="FFAF03"/>
                </a:solidFill>
              </a:rPr>
              <a:t>Les italiques </a:t>
            </a:r>
            <a:r>
              <a:rPr lang="fr-FR" dirty="0"/>
              <a:t>sont des polices reprenant des caractéristiques de la lettre romaine d’origine mais sont penchées</a:t>
            </a:r>
          </a:p>
          <a:p>
            <a:r>
              <a:rPr lang="fr-FR" dirty="0"/>
              <a:t>Il ne faut pas </a:t>
            </a:r>
            <a:r>
              <a:rPr lang="fr-FR" b="1" dirty="0"/>
              <a:t>confondre </a:t>
            </a:r>
            <a:r>
              <a:rPr lang="fr-FR" dirty="0"/>
              <a:t>italique et </a:t>
            </a:r>
            <a:r>
              <a:rPr lang="fr-FR" b="1" dirty="0"/>
              <a:t>romain penché</a:t>
            </a:r>
          </a:p>
          <a:p>
            <a:pPr lvl="1">
              <a:buNone/>
            </a:pPr>
            <a:r>
              <a:rPr lang="fr-FR" sz="1600" dirty="0"/>
              <a:t>(exemples : Goudy)</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pic>
        <p:nvPicPr>
          <p:cNvPr id="6" name="Image 5"/>
          <p:cNvPicPr>
            <a:picLocks noChangeAspect="1"/>
          </p:cNvPicPr>
          <p:nvPr/>
        </p:nvPicPr>
        <p:blipFill>
          <a:blip r:embed="rId2"/>
          <a:stretch>
            <a:fillRect/>
          </a:stretch>
        </p:blipFill>
        <p:spPr>
          <a:xfrm>
            <a:off x="5457893" y="3427365"/>
            <a:ext cx="3686107" cy="2025952"/>
          </a:xfrm>
          <a:prstGeom prst="rect">
            <a:avLst/>
          </a:prstGeom>
        </p:spPr>
      </p:pic>
      <p:pic>
        <p:nvPicPr>
          <p:cNvPr id="7" name="Image 6"/>
          <p:cNvPicPr>
            <a:picLocks noChangeAspect="1"/>
          </p:cNvPicPr>
          <p:nvPr/>
        </p:nvPicPr>
        <p:blipFill>
          <a:blip r:embed="rId3"/>
          <a:stretch>
            <a:fillRect/>
          </a:stretch>
        </p:blipFill>
        <p:spPr>
          <a:xfrm>
            <a:off x="5663177" y="1740180"/>
            <a:ext cx="3427458" cy="2104199"/>
          </a:xfrm>
          <a:prstGeom prst="rect">
            <a:avLst/>
          </a:prstGeom>
        </p:spPr>
      </p:pic>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7</a:t>
            </a:fld>
            <a:endParaRPr lang="fr-FR" b="1" dirty="0">
              <a:latin typeface="Century Gothic"/>
              <a:cs typeface="Century Gothic"/>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a:t>Quizz</a:t>
            </a:r>
          </a:p>
        </p:txBody>
      </p:sp>
      <p:sp>
        <p:nvSpPr>
          <p:cNvPr id="4" name="Espace réservé du contenu 3"/>
          <p:cNvSpPr>
            <a:spLocks noGrp="1"/>
          </p:cNvSpPr>
          <p:nvPr>
            <p:ph idx="1"/>
          </p:nvPr>
        </p:nvSpPr>
        <p:spPr>
          <a:xfrm>
            <a:off x="988358" y="2044700"/>
            <a:ext cx="4386924" cy="4509277"/>
          </a:xfrm>
        </p:spPr>
        <p:txBody>
          <a:bodyPr>
            <a:normAutofit/>
          </a:bodyPr>
          <a:lstStyle/>
          <a:p>
            <a:r>
              <a:rPr lang="fr-FR"/>
              <a:t>A quelle époque Auriol a-t-il créé la typo qui porte son nom ?</a:t>
            </a:r>
          </a:p>
          <a:p>
            <a:endParaRPr lang="fr-FR"/>
          </a:p>
          <a:p>
            <a:r>
              <a:rPr lang="fr-FR"/>
              <a:t>Quel mouvement artistique l’inspirait ?</a:t>
            </a:r>
            <a:endParaRPr lang="fr-FR"/>
          </a:p>
        </p:txBody>
      </p:sp>
      <p:pic>
        <p:nvPicPr>
          <p:cNvPr id="8" name="Image 7"/>
          <p:cNvPicPr>
            <a:picLocks noChangeAspect="1"/>
          </p:cNvPicPr>
          <p:nvPr/>
        </p:nvPicPr>
        <p:blipFill>
          <a:blip r:embed="rId3"/>
          <a:stretch>
            <a:fillRect/>
          </a:stretch>
        </p:blipFill>
        <p:spPr>
          <a:xfrm>
            <a:off x="5546725" y="1371600"/>
            <a:ext cx="2984500" cy="4064000"/>
          </a:xfrm>
          <a:prstGeom prst="rect">
            <a:avLst/>
          </a:prstGeom>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a:t>Quizz</a:t>
            </a:r>
          </a:p>
        </p:txBody>
      </p:sp>
      <p:sp>
        <p:nvSpPr>
          <p:cNvPr id="4" name="Espace réservé du contenu 3"/>
          <p:cNvSpPr>
            <a:spLocks noGrp="1"/>
          </p:cNvSpPr>
          <p:nvPr>
            <p:ph idx="1"/>
          </p:nvPr>
        </p:nvSpPr>
        <p:spPr>
          <a:xfrm>
            <a:off x="988358" y="2044700"/>
            <a:ext cx="4386924" cy="4509277"/>
          </a:xfrm>
        </p:spPr>
        <p:txBody>
          <a:bodyPr>
            <a:normAutofit/>
          </a:bodyPr>
          <a:lstStyle/>
          <a:p>
            <a:r>
              <a:rPr lang="fr-FR" b="1">
                <a:solidFill>
                  <a:srgbClr val="FFAF03"/>
                </a:solidFill>
              </a:rPr>
              <a:t>Le « romain du Roi »</a:t>
            </a:r>
          </a:p>
          <a:p>
            <a:endParaRPr lang="fr-FR" b="1">
              <a:solidFill>
                <a:srgbClr val="FFAF03"/>
              </a:solidFill>
            </a:endParaRPr>
          </a:p>
          <a:p>
            <a:r>
              <a:rPr lang="fr-FR"/>
              <a:t>Est un caractère dessiné pour quel roi ?</a:t>
            </a:r>
          </a:p>
        </p:txBody>
      </p:sp>
      <p:pic>
        <p:nvPicPr>
          <p:cNvPr id="7" name="Image 6"/>
          <p:cNvPicPr>
            <a:picLocks noChangeAspect="1"/>
          </p:cNvPicPr>
          <p:nvPr/>
        </p:nvPicPr>
        <p:blipFill>
          <a:blip r:embed="rId3"/>
          <a:srcRect b="4344"/>
          <a:stretch>
            <a:fillRect/>
          </a:stretch>
        </p:blipFill>
        <p:spPr>
          <a:xfrm>
            <a:off x="5375282" y="2044700"/>
            <a:ext cx="3190505" cy="2925712"/>
          </a:xfrm>
          <a:prstGeom prst="rect">
            <a:avLst/>
          </a:prstGeom>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a:t>Quizz</a:t>
            </a:r>
          </a:p>
        </p:txBody>
      </p:sp>
      <p:sp>
        <p:nvSpPr>
          <p:cNvPr id="4" name="Espace réservé du contenu 3"/>
          <p:cNvSpPr>
            <a:spLocks noGrp="1"/>
          </p:cNvSpPr>
          <p:nvPr>
            <p:ph idx="1"/>
          </p:nvPr>
        </p:nvSpPr>
        <p:spPr>
          <a:xfrm>
            <a:off x="988358" y="2044700"/>
            <a:ext cx="4386924" cy="4509277"/>
          </a:xfrm>
        </p:spPr>
        <p:txBody>
          <a:bodyPr>
            <a:normAutofit/>
          </a:bodyPr>
          <a:lstStyle/>
          <a:p>
            <a:endParaRPr lang="fr-FR" b="1">
              <a:solidFill>
                <a:srgbClr val="FFAF03"/>
              </a:solidFill>
            </a:endParaRPr>
          </a:p>
          <a:p>
            <a:r>
              <a:rPr lang="fr-FR"/>
              <a:t>Quel est le nom de cette écriture ?</a:t>
            </a:r>
          </a:p>
        </p:txBody>
      </p:sp>
      <p:pic>
        <p:nvPicPr>
          <p:cNvPr id="8" name="Image 7"/>
          <p:cNvPicPr>
            <a:picLocks noChangeAspect="1"/>
          </p:cNvPicPr>
          <p:nvPr/>
        </p:nvPicPr>
        <p:blipFill>
          <a:blip r:embed="rId3"/>
          <a:srcRect r="3777"/>
          <a:stretch>
            <a:fillRect/>
          </a:stretch>
        </p:blipFill>
        <p:spPr>
          <a:xfrm>
            <a:off x="5375282" y="2344079"/>
            <a:ext cx="3768718" cy="2592809"/>
          </a:xfrm>
          <a:prstGeom prst="rect">
            <a:avLst/>
          </a:prstGeom>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a:t>Quizz</a:t>
            </a:r>
          </a:p>
        </p:txBody>
      </p:sp>
      <p:sp>
        <p:nvSpPr>
          <p:cNvPr id="4" name="Espace réservé du contenu 3"/>
          <p:cNvSpPr>
            <a:spLocks noGrp="1"/>
          </p:cNvSpPr>
          <p:nvPr>
            <p:ph idx="1"/>
          </p:nvPr>
        </p:nvSpPr>
        <p:spPr>
          <a:xfrm>
            <a:off x="988358" y="2044700"/>
            <a:ext cx="4386924" cy="4509277"/>
          </a:xfrm>
        </p:spPr>
        <p:txBody>
          <a:bodyPr>
            <a:normAutofit/>
          </a:bodyPr>
          <a:lstStyle/>
          <a:p>
            <a:pPr>
              <a:buNone/>
            </a:pPr>
            <a:r>
              <a:rPr lang="fr-FR"/>
              <a:t>Qui inventa l’italique ?</a:t>
            </a:r>
          </a:p>
        </p:txBody>
      </p:sp>
      <p:pic>
        <p:nvPicPr>
          <p:cNvPr id="8" name="Image 7"/>
          <p:cNvPicPr>
            <a:picLocks noChangeAspect="1"/>
          </p:cNvPicPr>
          <p:nvPr/>
        </p:nvPicPr>
        <p:blipFill>
          <a:blip r:embed="rId3"/>
          <a:srcRect t="55682" b="18909"/>
          <a:stretch>
            <a:fillRect/>
          </a:stretch>
        </p:blipFill>
        <p:spPr>
          <a:xfrm>
            <a:off x="5375282" y="1893651"/>
            <a:ext cx="9144000" cy="2457414"/>
          </a:xfrm>
          <a:prstGeom prst="rect">
            <a:avLst/>
          </a:prstGeom>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a:t>Quizz</a:t>
            </a:r>
          </a:p>
        </p:txBody>
      </p:sp>
      <p:sp>
        <p:nvSpPr>
          <p:cNvPr id="4" name="Espace réservé du contenu 3"/>
          <p:cNvSpPr>
            <a:spLocks noGrp="1"/>
          </p:cNvSpPr>
          <p:nvPr>
            <p:ph idx="1"/>
          </p:nvPr>
        </p:nvSpPr>
        <p:spPr>
          <a:xfrm>
            <a:off x="988358" y="2044700"/>
            <a:ext cx="4386924" cy="4509277"/>
          </a:xfrm>
        </p:spPr>
        <p:txBody>
          <a:bodyPr>
            <a:normAutofit/>
          </a:bodyPr>
          <a:lstStyle/>
          <a:p>
            <a:pPr>
              <a:buNone/>
            </a:pPr>
            <a:r>
              <a:rPr lang="fr-FR"/>
              <a:t>Qui mlit fin à la Gothique ?</a:t>
            </a:r>
          </a:p>
          <a:p>
            <a:pPr>
              <a:buNone/>
            </a:pPr>
            <a:endParaRPr lang="fr-FR"/>
          </a:p>
          <a:p>
            <a:pPr>
              <a:buNone/>
            </a:pPr>
            <a:r>
              <a:rPr lang="fr-FR"/>
              <a:t>En quelle année ?</a:t>
            </a:r>
          </a:p>
        </p:txBody>
      </p:sp>
      <p:pic>
        <p:nvPicPr>
          <p:cNvPr id="7" name="Image 6"/>
          <p:cNvPicPr>
            <a:picLocks noChangeAspect="1"/>
          </p:cNvPicPr>
          <p:nvPr/>
        </p:nvPicPr>
        <p:blipFill>
          <a:blip r:embed="rId3"/>
          <a:stretch>
            <a:fillRect/>
          </a:stretch>
        </p:blipFill>
        <p:spPr>
          <a:xfrm>
            <a:off x="5570087" y="1758950"/>
            <a:ext cx="3401319" cy="4683492"/>
          </a:xfrm>
          <a:prstGeom prst="rect">
            <a:avLst/>
          </a:prstGeom>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a:t>Quizz</a:t>
            </a:r>
          </a:p>
        </p:txBody>
      </p:sp>
      <p:sp>
        <p:nvSpPr>
          <p:cNvPr id="4" name="Espace réservé du contenu 3"/>
          <p:cNvSpPr>
            <a:spLocks noGrp="1"/>
          </p:cNvSpPr>
          <p:nvPr>
            <p:ph idx="1"/>
          </p:nvPr>
        </p:nvSpPr>
        <p:spPr>
          <a:xfrm>
            <a:off x="988358" y="2044700"/>
            <a:ext cx="4386924" cy="4509277"/>
          </a:xfrm>
        </p:spPr>
        <p:txBody>
          <a:bodyPr>
            <a:normAutofit/>
          </a:bodyPr>
          <a:lstStyle/>
          <a:p>
            <a:r>
              <a:rPr lang="fr-FR"/>
              <a:t>Qui intorduisit dans l’imprimerie française </a:t>
            </a:r>
            <a:r>
              <a:rPr lang="fr-FR">
                <a:solidFill>
                  <a:srgbClr val="FFAF03"/>
                </a:solidFill>
              </a:rPr>
              <a:t>l’</a:t>
            </a:r>
            <a:r>
              <a:rPr lang="fr-FR" b="1">
                <a:solidFill>
                  <a:srgbClr val="FFAF03"/>
                </a:solidFill>
              </a:rPr>
              <a:t>apostrophe</a:t>
            </a:r>
            <a:r>
              <a:rPr lang="fr-FR"/>
              <a:t/>
            </a:r>
            <a:br>
              <a:rPr lang="fr-FR"/>
            </a:br>
            <a:r>
              <a:rPr lang="fr-FR"/>
              <a:t>la </a:t>
            </a:r>
            <a:r>
              <a:rPr lang="fr-FR" b="1">
                <a:solidFill>
                  <a:srgbClr val="FFAF03"/>
                </a:solidFill>
              </a:rPr>
              <a:t>virgule</a:t>
            </a:r>
            <a:r>
              <a:rPr lang="fr-FR">
                <a:solidFill>
                  <a:srgbClr val="FFAF03"/>
                </a:solidFill>
              </a:rPr>
              <a:t> </a:t>
            </a:r>
            <a:r>
              <a:rPr lang="fr-FR"/>
              <a:t>et la </a:t>
            </a:r>
            <a:r>
              <a:rPr lang="fr-FR" b="1">
                <a:solidFill>
                  <a:srgbClr val="FFAF03"/>
                </a:solidFill>
              </a:rPr>
              <a:t>cédille</a:t>
            </a:r>
            <a:r>
              <a:rPr lang="fr-FR"/>
              <a:t> ?</a:t>
            </a:r>
          </a:p>
        </p:txBody>
      </p:sp>
      <p:pic>
        <p:nvPicPr>
          <p:cNvPr id="8" name="Image 7"/>
          <p:cNvPicPr>
            <a:picLocks noChangeAspect="1"/>
          </p:cNvPicPr>
          <p:nvPr/>
        </p:nvPicPr>
        <p:blipFill>
          <a:blip r:embed="rId3"/>
          <a:stretch>
            <a:fillRect/>
          </a:stretch>
        </p:blipFill>
        <p:spPr>
          <a:xfrm>
            <a:off x="5411354" y="1666442"/>
            <a:ext cx="3732646" cy="2666176"/>
          </a:xfrm>
          <a:prstGeom prst="rect">
            <a:avLst/>
          </a:prstGeom>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fr-FR"/>
              <a:t>Quizz</a:t>
            </a:r>
          </a:p>
        </p:txBody>
      </p:sp>
      <p:sp>
        <p:nvSpPr>
          <p:cNvPr id="4" name="Espace réservé du contenu 3"/>
          <p:cNvSpPr>
            <a:spLocks noGrp="1"/>
          </p:cNvSpPr>
          <p:nvPr>
            <p:ph idx="1"/>
          </p:nvPr>
        </p:nvSpPr>
        <p:spPr>
          <a:xfrm>
            <a:off x="988358" y="2044700"/>
            <a:ext cx="6833672" cy="4509277"/>
          </a:xfrm>
        </p:spPr>
        <p:txBody>
          <a:bodyPr>
            <a:normAutofit/>
          </a:bodyPr>
          <a:lstStyle/>
          <a:p>
            <a:pPr marL="342900" lvl="2" indent="-342900">
              <a:spcBef>
                <a:spcPts val="2200"/>
              </a:spcBef>
              <a:buNone/>
            </a:pPr>
            <a:r>
              <a:rPr lang="fr-FR"/>
              <a:t>Citez les </a:t>
            </a:r>
            <a:r>
              <a:rPr lang="fr-FR" sz="2200" b="1"/>
              <a:t>les ligatures </a:t>
            </a:r>
            <a:r>
              <a:rPr lang="fr-FR" sz="2200" b="1">
                <a:solidFill>
                  <a:srgbClr val="FFAF03"/>
                </a:solidFill>
              </a:rPr>
              <a:t>linguistiques</a:t>
            </a:r>
            <a:r>
              <a:rPr lang="fr-FR" sz="2200"/>
              <a:t> obligatoires</a:t>
            </a:r>
          </a:p>
          <a:p>
            <a:pPr>
              <a:buNone/>
            </a:pPr>
            <a:endParaRPr lang="fr-FR"/>
          </a:p>
        </p:txBody>
      </p:sp>
      <p:pic>
        <p:nvPicPr>
          <p:cNvPr id="7" name="Image 6"/>
          <p:cNvPicPr>
            <a:picLocks noChangeAspect="1"/>
          </p:cNvPicPr>
          <p:nvPr/>
        </p:nvPicPr>
        <p:blipFill>
          <a:blip r:embed="rId3"/>
          <a:srcRect t="24245" b="30367"/>
          <a:stretch>
            <a:fillRect/>
          </a:stretch>
        </p:blipFill>
        <p:spPr>
          <a:xfrm>
            <a:off x="0" y="2841787"/>
            <a:ext cx="9144000" cy="4016213"/>
          </a:xfrm>
          <a:prstGeom prst="rect">
            <a:avLst/>
          </a:prstGeom>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5375282" y="0"/>
            <a:ext cx="3768718"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a:xfrm>
            <a:off x="612775" y="2721654"/>
            <a:ext cx="4762507" cy="1628639"/>
          </a:xfrm>
        </p:spPr>
        <p:txBody>
          <a:bodyPr/>
          <a:lstStyle/>
          <a:p>
            <a:pPr algn="l"/>
            <a:r>
              <a:rPr lang="fr-FR" b="1" dirty="0"/>
              <a:t>Détente</a:t>
            </a:r>
          </a:p>
        </p:txBody>
      </p:sp>
      <p:sp>
        <p:nvSpPr>
          <p:cNvPr id="7"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8"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77</a:t>
            </a:fld>
            <a:endParaRPr lang="fr-FR" b="1" dirty="0">
              <a:latin typeface="Century Gothic"/>
              <a:cs typeface="Century Gothic"/>
            </a:endParaRPr>
          </a:p>
        </p:txBody>
      </p:sp>
      <p:pic>
        <p:nvPicPr>
          <p:cNvPr id="9" name="Image 8"/>
          <p:cNvPicPr>
            <a:picLocks noChangeAspect="1"/>
          </p:cNvPicPr>
          <p:nvPr/>
        </p:nvPicPr>
        <p:blipFill>
          <a:blip r:embed="rId2"/>
          <a:srcRect l="11037" r="22491"/>
          <a:stretch>
            <a:fillRect/>
          </a:stretch>
        </p:blipFill>
        <p:spPr>
          <a:xfrm>
            <a:off x="5375282" y="1320589"/>
            <a:ext cx="3767587" cy="4332800"/>
          </a:xfrm>
          <a:prstGeom prst="rect">
            <a:avLst/>
          </a:prstGeom>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2"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78</a:t>
            </a:fld>
            <a:endParaRPr lang="fr-FR" b="1" dirty="0">
              <a:latin typeface="Century Gothic"/>
              <a:cs typeface="Century Gothic"/>
            </a:endParaRPr>
          </a:p>
        </p:txBody>
      </p:sp>
      <p:pic>
        <p:nvPicPr>
          <p:cNvPr id="5" name="Image 4"/>
          <p:cNvPicPr>
            <a:picLocks noChangeAspect="1"/>
          </p:cNvPicPr>
          <p:nvPr/>
        </p:nvPicPr>
        <p:blipFill>
          <a:blip r:embed="rId3"/>
          <a:stretch>
            <a:fillRect/>
          </a:stretch>
        </p:blipFill>
        <p:spPr>
          <a:xfrm>
            <a:off x="0" y="766995"/>
            <a:ext cx="9136508" cy="6091005"/>
          </a:xfrm>
          <a:prstGeom prst="rect">
            <a:avLst/>
          </a:prstGeom>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2"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79</a:t>
            </a:fld>
            <a:endParaRPr lang="fr-FR" b="1" dirty="0">
              <a:latin typeface="Century Gothic"/>
              <a:cs typeface="Century Gothic"/>
            </a:endParaRPr>
          </a:p>
        </p:txBody>
      </p:sp>
      <p:pic>
        <p:nvPicPr>
          <p:cNvPr id="6" name="Image 5"/>
          <p:cNvPicPr>
            <a:picLocks noChangeAspect="1"/>
          </p:cNvPicPr>
          <p:nvPr/>
        </p:nvPicPr>
        <p:blipFill>
          <a:blip r:embed="rId3"/>
          <a:stretch>
            <a:fillRect/>
          </a:stretch>
        </p:blipFill>
        <p:spPr>
          <a:xfrm>
            <a:off x="2202479" y="-78666"/>
            <a:ext cx="4924746" cy="696600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fr-FR" dirty="0"/>
              <a:t>Généralités</a:t>
            </a:r>
          </a:p>
        </p:txBody>
      </p:sp>
      <p:sp>
        <p:nvSpPr>
          <p:cNvPr id="3" name="Espace réservé du contenu 2"/>
          <p:cNvSpPr>
            <a:spLocks noGrp="1"/>
          </p:cNvSpPr>
          <p:nvPr>
            <p:ph idx="1"/>
          </p:nvPr>
        </p:nvSpPr>
        <p:spPr>
          <a:xfrm>
            <a:off x="988358" y="2044700"/>
            <a:ext cx="4386924" cy="4081463"/>
          </a:xfrm>
        </p:spPr>
        <p:txBody>
          <a:bodyPr>
            <a:normAutofit/>
          </a:bodyPr>
          <a:lstStyle/>
          <a:p>
            <a:r>
              <a:rPr lang="fr-FR" b="1" dirty="0">
                <a:solidFill>
                  <a:srgbClr val="FFAF03"/>
                </a:solidFill>
              </a:rPr>
              <a:t>Les chiffres </a:t>
            </a:r>
            <a:r>
              <a:rPr lang="fr-FR" dirty="0"/>
              <a:t>dit arabes sont en général disponible dans les fontes traditionnelles en version Didot (même hauteur pour tous les chiffres)</a:t>
            </a:r>
          </a:p>
          <a:p>
            <a:r>
              <a:rPr lang="fr-FR" dirty="0"/>
              <a:t>On trouve parfois dans certaines fontes, des chiffres dit </a:t>
            </a:r>
            <a:r>
              <a:rPr lang="fr-FR" b="1" dirty="0"/>
              <a:t>elzéviriens</a:t>
            </a:r>
            <a:r>
              <a:rPr lang="fr-FR" dirty="0"/>
              <a:t> qui dépassent de part et d’autre de la ligne de pied.</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pic>
        <p:nvPicPr>
          <p:cNvPr id="5" name="Image 4"/>
          <p:cNvPicPr>
            <a:picLocks noChangeAspect="1"/>
          </p:cNvPicPr>
          <p:nvPr/>
        </p:nvPicPr>
        <p:blipFill>
          <a:blip r:embed="rId2"/>
          <a:srcRect b="50214"/>
          <a:stretch>
            <a:fillRect/>
          </a:stretch>
        </p:blipFill>
        <p:spPr>
          <a:xfrm>
            <a:off x="5375282" y="4455748"/>
            <a:ext cx="3744306" cy="829839"/>
          </a:xfrm>
          <a:prstGeom prst="rect">
            <a:avLst/>
          </a:prstGeom>
        </p:spPr>
      </p:pic>
      <p:cxnSp>
        <p:nvCxnSpPr>
          <p:cNvPr id="7" name="Connecteur droit 6"/>
          <p:cNvCxnSpPr/>
          <p:nvPr/>
        </p:nvCxnSpPr>
        <p:spPr>
          <a:xfrm>
            <a:off x="5375282" y="5069714"/>
            <a:ext cx="374430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Connecteur droit 7"/>
          <p:cNvCxnSpPr/>
          <p:nvPr/>
        </p:nvCxnSpPr>
        <p:spPr>
          <a:xfrm>
            <a:off x="5375282" y="4768067"/>
            <a:ext cx="3744306" cy="1588"/>
          </a:xfrm>
          <a:prstGeom prst="line">
            <a:avLst/>
          </a:prstGeom>
        </p:spPr>
        <p:style>
          <a:lnRef idx="2">
            <a:schemeClr val="accent1"/>
          </a:lnRef>
          <a:fillRef idx="0">
            <a:schemeClr val="accent1"/>
          </a:fillRef>
          <a:effectRef idx="1">
            <a:schemeClr val="accent1"/>
          </a:effectRef>
          <a:fontRef idx="minor">
            <a:schemeClr val="tx1"/>
          </a:fontRef>
        </p:style>
      </p:cxnSp>
      <p:pic>
        <p:nvPicPr>
          <p:cNvPr id="9" name="Image 8"/>
          <p:cNvPicPr>
            <a:picLocks noChangeAspect="1"/>
          </p:cNvPicPr>
          <p:nvPr/>
        </p:nvPicPr>
        <p:blipFill>
          <a:blip r:embed="rId3"/>
          <a:stretch>
            <a:fillRect/>
          </a:stretch>
        </p:blipFill>
        <p:spPr>
          <a:xfrm>
            <a:off x="5375282" y="2529932"/>
            <a:ext cx="3744306" cy="1013367"/>
          </a:xfrm>
          <a:prstGeom prst="rect">
            <a:avLst/>
          </a:prstGeom>
        </p:spPr>
      </p:pic>
      <p:cxnSp>
        <p:nvCxnSpPr>
          <p:cNvPr id="10" name="Connecteur droit 9"/>
          <p:cNvCxnSpPr/>
          <p:nvPr/>
        </p:nvCxnSpPr>
        <p:spPr>
          <a:xfrm>
            <a:off x="5375282" y="3254915"/>
            <a:ext cx="374430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Connecteur droit 10"/>
          <p:cNvCxnSpPr/>
          <p:nvPr/>
        </p:nvCxnSpPr>
        <p:spPr>
          <a:xfrm>
            <a:off x="5375282" y="2814532"/>
            <a:ext cx="3744306" cy="1588"/>
          </a:xfrm>
          <a:prstGeom prst="line">
            <a:avLst/>
          </a:prstGeom>
        </p:spPr>
        <p:style>
          <a:lnRef idx="2">
            <a:schemeClr val="accent1"/>
          </a:lnRef>
          <a:fillRef idx="0">
            <a:schemeClr val="accent1"/>
          </a:fillRef>
          <a:effectRef idx="1">
            <a:schemeClr val="accent1"/>
          </a:effectRef>
          <a:fontRef idx="minor">
            <a:schemeClr val="tx1"/>
          </a:fontRef>
        </p:style>
      </p:cxnSp>
      <p:sp>
        <p:nvSpPr>
          <p:cNvPr id="12"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3"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8</a:t>
            </a:fld>
            <a:endParaRPr lang="fr-FR" b="1" dirty="0">
              <a:latin typeface="Century Gothic"/>
              <a:cs typeface="Century Gothic"/>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2"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80</a:t>
            </a:fld>
            <a:endParaRPr lang="fr-FR" b="1" dirty="0">
              <a:latin typeface="Century Gothic"/>
              <a:cs typeface="Century Gothic"/>
            </a:endParaRPr>
          </a:p>
        </p:txBody>
      </p:sp>
      <p:pic>
        <p:nvPicPr>
          <p:cNvPr id="5" name="Image 4"/>
          <p:cNvPicPr>
            <a:picLocks noChangeAspect="1"/>
          </p:cNvPicPr>
          <p:nvPr/>
        </p:nvPicPr>
        <p:blipFill>
          <a:blip r:embed="rId3"/>
          <a:srcRect t="9552"/>
          <a:stretch>
            <a:fillRect/>
          </a:stretch>
        </p:blipFill>
        <p:spPr>
          <a:xfrm>
            <a:off x="6805" y="1016000"/>
            <a:ext cx="9137195" cy="5842000"/>
          </a:xfrm>
          <a:prstGeom prst="rect">
            <a:avLst/>
          </a:prstGeom>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2"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81</a:t>
            </a:fld>
            <a:endParaRPr lang="fr-FR" b="1" dirty="0">
              <a:latin typeface="Century Gothic"/>
              <a:cs typeface="Century Gothic"/>
            </a:endParaRPr>
          </a:p>
        </p:txBody>
      </p:sp>
      <p:pic>
        <p:nvPicPr>
          <p:cNvPr id="7" name="Image 6"/>
          <p:cNvPicPr>
            <a:picLocks noChangeAspect="1"/>
          </p:cNvPicPr>
          <p:nvPr/>
        </p:nvPicPr>
        <p:blipFill>
          <a:blip r:embed="rId3"/>
          <a:stretch>
            <a:fillRect/>
          </a:stretch>
        </p:blipFill>
        <p:spPr>
          <a:xfrm>
            <a:off x="343018" y="0"/>
            <a:ext cx="8457965" cy="6858000"/>
          </a:xfrm>
          <a:prstGeom prst="rect">
            <a:avLst/>
          </a:prstGeom>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2"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82</a:t>
            </a:fld>
            <a:endParaRPr lang="fr-FR" b="1" dirty="0">
              <a:latin typeface="Century Gothic"/>
              <a:cs typeface="Century Gothic"/>
            </a:endParaRPr>
          </a:p>
        </p:txBody>
      </p:sp>
      <p:pic>
        <p:nvPicPr>
          <p:cNvPr id="5" name="Image 4"/>
          <p:cNvPicPr>
            <a:picLocks noChangeAspect="1"/>
          </p:cNvPicPr>
          <p:nvPr/>
        </p:nvPicPr>
        <p:blipFill>
          <a:blip r:embed="rId3"/>
          <a:srcRect l="1889" t="3561" r="2343" b="3678"/>
          <a:stretch>
            <a:fillRect/>
          </a:stretch>
        </p:blipFill>
        <p:spPr>
          <a:xfrm>
            <a:off x="0" y="503238"/>
            <a:ext cx="9144000" cy="6354762"/>
          </a:xfrm>
          <a:prstGeom prst="rect">
            <a:avLst/>
          </a:prstGeom>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2"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83</a:t>
            </a:fld>
            <a:endParaRPr lang="fr-FR" b="1" dirty="0">
              <a:latin typeface="Century Gothic"/>
              <a:cs typeface="Century Gothic"/>
            </a:endParaRPr>
          </a:p>
        </p:txBody>
      </p:sp>
      <p:sp>
        <p:nvSpPr>
          <p:cNvPr id="5" name="ZoneTexte 4"/>
          <p:cNvSpPr txBox="1"/>
          <p:nvPr/>
        </p:nvSpPr>
        <p:spPr>
          <a:xfrm>
            <a:off x="2035731" y="2517032"/>
            <a:ext cx="5207424" cy="784830"/>
          </a:xfrm>
          <a:prstGeom prst="rect">
            <a:avLst/>
          </a:prstGeom>
          <a:noFill/>
        </p:spPr>
        <p:txBody>
          <a:bodyPr wrap="square" rtlCol="0">
            <a:spAutoFit/>
          </a:bodyPr>
          <a:lstStyle/>
          <a:p>
            <a:pPr algn="ctr"/>
            <a:r>
              <a:rPr lang="fr-FR" sz="4500">
                <a:hlinkClick r:id="rId3"/>
              </a:rPr>
              <a:t>Alphabet</a:t>
            </a:r>
            <a:endParaRPr lang="fr-FR" sz="450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2"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84</a:t>
            </a:fld>
            <a:endParaRPr lang="fr-FR" b="1" dirty="0">
              <a:latin typeface="Century Gothic"/>
              <a:cs typeface="Century Gothic"/>
            </a:endParaRPr>
          </a:p>
        </p:txBody>
      </p:sp>
      <p:sp>
        <p:nvSpPr>
          <p:cNvPr id="5" name="ZoneTexte 4"/>
          <p:cNvSpPr txBox="1"/>
          <p:nvPr/>
        </p:nvSpPr>
        <p:spPr>
          <a:xfrm>
            <a:off x="550015" y="2517032"/>
            <a:ext cx="8178856" cy="3247043"/>
          </a:xfrm>
          <a:prstGeom prst="rect">
            <a:avLst/>
          </a:prstGeom>
          <a:noFill/>
        </p:spPr>
        <p:txBody>
          <a:bodyPr wrap="square" rtlCol="0">
            <a:spAutoFit/>
          </a:bodyPr>
          <a:lstStyle/>
          <a:p>
            <a:pPr algn="ctr"/>
            <a:r>
              <a:rPr lang="fr-FR" sz="4500"/>
              <a:t>Quizz</a:t>
            </a:r>
          </a:p>
          <a:p>
            <a:pPr algn="ctr"/>
            <a:r>
              <a:rPr lang="fr-FR" sz="3200">
                <a:hlinkClick r:id="rId3"/>
              </a:rPr>
              <a:t>http://www.abc-typographie.fr/Quizz/</a:t>
            </a:r>
            <a:endParaRPr lang="fr-FR" sz="3200"/>
          </a:p>
          <a:p>
            <a:pPr algn="ctr"/>
            <a:endParaRPr lang="fr-FR" sz="3200"/>
          </a:p>
          <a:p>
            <a:pPr algn="ctr"/>
            <a:r>
              <a:rPr lang="fr-FR" sz="3200">
                <a:hlinkClick r:id="rId4"/>
              </a:rPr>
              <a:t>http://typewar.com/</a:t>
            </a:r>
            <a:endParaRPr lang="fr-FR" sz="3200"/>
          </a:p>
          <a:p>
            <a:pPr algn="ctr"/>
            <a:endParaRPr lang="fr-FR" sz="3200"/>
          </a:p>
          <a:p>
            <a:pPr algn="ctr"/>
            <a:r>
              <a:rPr lang="fr-FR" sz="3200">
                <a:hlinkClick r:id="rId5"/>
              </a:rPr>
              <a:t>http://www.quizz.biz/quizz-184446.html</a:t>
            </a:r>
            <a:endParaRPr lang="fr-FR" sz="320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a:xfrm>
            <a:off x="612775" y="3540258"/>
            <a:ext cx="7918450" cy="1461994"/>
          </a:xfrm>
        </p:spPr>
        <p:txBody>
          <a:bodyPr/>
          <a:lstStyle/>
          <a:p>
            <a:pPr algn="l"/>
            <a:r>
              <a:rPr lang="fr-FR" b="1" dirty="0"/>
              <a:t>Anatomie </a:t>
            </a:r>
            <a:br>
              <a:rPr lang="fr-FR" b="1" dirty="0"/>
            </a:br>
            <a:r>
              <a:rPr lang="fr-FR" b="1" dirty="0"/>
              <a:t>de la lettre</a:t>
            </a:r>
          </a:p>
        </p:txBody>
      </p:sp>
      <p:pic>
        <p:nvPicPr>
          <p:cNvPr id="7" name="Image 6"/>
          <p:cNvPicPr>
            <a:picLocks noChangeAspect="1"/>
          </p:cNvPicPr>
          <p:nvPr/>
        </p:nvPicPr>
        <p:blipFill>
          <a:blip r:embed="rId2"/>
          <a:stretch>
            <a:fillRect/>
          </a:stretch>
        </p:blipFill>
        <p:spPr>
          <a:xfrm>
            <a:off x="5368650" y="1624751"/>
            <a:ext cx="3775350" cy="4078311"/>
          </a:xfrm>
          <a:prstGeom prst="rect">
            <a:avLst/>
          </a:prstGeom>
        </p:spPr>
      </p:pic>
      <p:sp>
        <p:nvSpPr>
          <p:cNvPr id="5"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6"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9</a:t>
            </a:fld>
            <a:endParaRPr lang="fr-FR" b="1" dirty="0">
              <a:latin typeface="Century Gothic"/>
              <a:cs typeface="Century Gothic"/>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répuscule">
  <a:themeElements>
    <a:clrScheme name="Personnalisée 12">
      <a:dk1>
        <a:sysClr val="windowText" lastClr="000000"/>
      </a:dk1>
      <a:lt1>
        <a:sysClr val="window" lastClr="FFFFFF"/>
      </a:lt1>
      <a:dk2>
        <a:srgbClr val="54638C"/>
      </a:dk2>
      <a:lt2>
        <a:srgbClr val="8D9AB3"/>
      </a:lt2>
      <a:accent1>
        <a:srgbClr val="E07726"/>
      </a:accent1>
      <a:accent2>
        <a:srgbClr val="FDE689"/>
      </a:accent2>
      <a:accent3>
        <a:srgbClr val="9E82E7"/>
      </a:accent3>
      <a:accent4>
        <a:srgbClr val="9735BB"/>
      </a:accent4>
      <a:accent5>
        <a:srgbClr val="BF2B2B"/>
      </a:accent5>
      <a:accent6>
        <a:srgbClr val="ED7307"/>
      </a:accent6>
      <a:hlink>
        <a:srgbClr val="FFAF03"/>
      </a:hlink>
      <a:folHlink>
        <a:srgbClr val="FDE689"/>
      </a:folHlink>
    </a:clrScheme>
    <a:fontScheme name="Crépuscule">
      <a:majorFont>
        <a:latin typeface="Century Gothic"/>
        <a:ea typeface=""/>
        <a:cs typeface=""/>
        <a:font script="Jpan" typeface="ＭＳ Ｐゴシック"/>
      </a:majorFont>
      <a:minorFont>
        <a:latin typeface="Century Gothic"/>
        <a:ea typeface=""/>
        <a:cs typeface=""/>
        <a:font script="Jpan" typeface="ＭＳ Ｐゴシック"/>
      </a:minorFont>
    </a:fontScheme>
    <a:fmtScheme name="Crépuscule">
      <a:fillStyleLst>
        <a:solidFill>
          <a:schemeClr val="phClr"/>
        </a:solidFill>
        <a:gradFill rotWithShape="1">
          <a:gsLst>
            <a:gs pos="0">
              <a:schemeClr val="phClr">
                <a:tint val="100000"/>
                <a:shade val="60000"/>
                <a:satMod val="130000"/>
              </a:schemeClr>
            </a:gs>
            <a:gs pos="100000">
              <a:schemeClr val="phClr">
                <a:tint val="100000"/>
                <a:shade val="94000"/>
                <a:satMod val="135000"/>
              </a:schemeClr>
            </a:gs>
          </a:gsLst>
          <a:path path="circle">
            <a:fillToRect l="100000" t="100000" r="100000" b="100000"/>
          </a:path>
        </a:gradFill>
        <a:gradFill rotWithShape="1">
          <a:gsLst>
            <a:gs pos="0">
              <a:schemeClr val="phClr">
                <a:shade val="60000"/>
                <a:satMod val="130000"/>
              </a:schemeClr>
            </a:gs>
            <a:gs pos="100000">
              <a:schemeClr val="phClr">
                <a:shade val="94000"/>
                <a:satMod val="135000"/>
              </a:schemeClr>
            </a:gs>
          </a:gsLst>
          <a:lin ang="16200000" scaled="0"/>
        </a:gradFill>
      </a:fillStyleLst>
      <a:lnStyleLst>
        <a:ln w="19050" cap="flat" cmpd="sng" algn="ctr">
          <a:solidFill>
            <a:schemeClr val="phClr">
              <a:shade val="95000"/>
              <a:satMod val="105000"/>
            </a:schemeClr>
          </a:solidFill>
          <a:prstDash val="solid"/>
        </a:ln>
        <a:ln w="19050" cap="flat" cmpd="sng" algn="ctr">
          <a:solidFill>
            <a:schemeClr val="phClr"/>
          </a:solidFill>
          <a:prstDash val="solid"/>
        </a:ln>
        <a:ln w="47625" cap="flat" cmpd="sng" algn="ctr">
          <a:solidFill>
            <a:schemeClr val="phClr"/>
          </a:solidFill>
          <a:prstDash val="solid"/>
        </a:ln>
      </a:lnStyleLst>
      <a:effectStyleLst>
        <a:effectStyle>
          <a:effectLst/>
        </a:effectStyle>
        <a:effectStyle>
          <a:effectLst>
            <a:innerShdw blurRad="38100" dist="12700" dir="5400000">
              <a:srgbClr val="FFFFFF">
                <a:alpha val="75000"/>
              </a:srgbClr>
            </a:innerShdw>
            <a:outerShdw blurRad="88900" dist="50800" dir="5400000" sx="102000" sy="102000" algn="tr" rotWithShape="0">
              <a:srgbClr val="808080">
                <a:alpha val="50000"/>
              </a:srgbClr>
            </a:outerShdw>
          </a:effectLst>
        </a:effectStyle>
        <a:effectStyle>
          <a:effectLst>
            <a:outerShdw blurRad="317500" dist="762000" dir="5400000" sy="45000" rotWithShape="0">
              <a:srgbClr val="000000">
                <a:alpha val="35000"/>
              </a:srgbClr>
            </a:outerShdw>
          </a:effectLst>
          <a:scene3d>
            <a:camera prst="orthographicFront">
              <a:rot lat="0" lon="0" rev="0"/>
            </a:camera>
            <a:lightRig rig="balanced" dir="tl"/>
          </a:scene3d>
          <a:sp3d extrusionH="12700" prstMaterial="softEdge">
            <a:bevelT w="38100" h="12700"/>
          </a:sp3d>
        </a:effectStyle>
      </a:effectStyleLst>
      <a:bgFillStyleLst>
        <a:solidFill>
          <a:schemeClr val="phClr"/>
        </a:solidFill>
        <a:blipFill rotWithShape="1">
          <a:blip xmlns:r="http://schemas.openxmlformats.org/officeDocument/2006/relationships" r:embed="rId1">
            <a:duotone>
              <a:schemeClr val="phClr">
                <a:shade val="10000"/>
                <a:satMod val="200000"/>
              </a:schemeClr>
              <a:schemeClr val="phClr">
                <a:tint val="30000"/>
                <a:satMod val="300000"/>
              </a:schemeClr>
            </a:duotone>
          </a:blip>
          <a:stretch/>
        </a:blipFill>
        <a:blipFill rotWithShape="1">
          <a:blip xmlns:r="http://schemas.openxmlformats.org/officeDocument/2006/relationships" r:embed="rId2">
            <a:duotone>
              <a:schemeClr val="phClr">
                <a:shade val="20000"/>
                <a:satMod val="200000"/>
              </a:schemeClr>
              <a:schemeClr val="phClr">
                <a:tint val="50000"/>
                <a:satMod val="15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Crépuscule.thmx</Template>
  <TotalTime>8440</TotalTime>
  <Words>5029</Words>
  <Application>Microsoft Macintosh PowerPoint</Application>
  <PresentationFormat>Présentation à l'écran (4:3)</PresentationFormat>
  <Paragraphs>717</Paragraphs>
  <Slides>84</Slides>
  <Notes>57</Notes>
  <HiddenSlides>0</HiddenSlides>
  <MMClips>0</MMClips>
  <ScaleCrop>false</ScaleCrop>
  <HeadingPairs>
    <vt:vector size="4" baseType="variant">
      <vt:variant>
        <vt:lpstr>Modèle de conception</vt:lpstr>
      </vt:variant>
      <vt:variant>
        <vt:i4>1</vt:i4>
      </vt:variant>
      <vt:variant>
        <vt:lpstr>Titres des diapositives</vt:lpstr>
      </vt:variant>
      <vt:variant>
        <vt:i4>84</vt:i4>
      </vt:variant>
    </vt:vector>
  </HeadingPairs>
  <TitlesOfParts>
    <vt:vector size="85" baseType="lpstr">
      <vt:lpstr>Crépuscule</vt:lpstr>
      <vt:lpstr>TYPOGRAPHIE</vt:lpstr>
      <vt:lpstr>Généralités</vt:lpstr>
      <vt:lpstr>Généralités</vt:lpstr>
      <vt:lpstr>Généralités</vt:lpstr>
      <vt:lpstr>Généralités</vt:lpstr>
      <vt:lpstr>Généralités</vt:lpstr>
      <vt:lpstr>Généralités</vt:lpstr>
      <vt:lpstr>Généralités</vt:lpstr>
      <vt:lpstr>Anatomie  de la lettre</vt:lpstr>
      <vt:lpstr>Anatomie de la lettre</vt:lpstr>
      <vt:lpstr>Anatomie de la lettre</vt:lpstr>
      <vt:lpstr>Anatomie de la lettre</vt:lpstr>
      <vt:lpstr>Anatomie de la lettre</vt:lpstr>
      <vt:lpstr>Anatomie de la lettre</vt:lpstr>
      <vt:lpstr>Anatomie de la lettre</vt:lpstr>
      <vt:lpstr>Anatomie de la lettre</vt:lpstr>
      <vt:lpstr>Anatomie de la lettre</vt:lpstr>
      <vt:lpstr>Anatomie de la lettre</vt:lpstr>
      <vt:lpstr>Anatomie de la lettre</vt:lpstr>
      <vt:lpstr>Anatomie de la lettre</vt:lpstr>
      <vt:lpstr>Parlons   </vt:lpstr>
      <vt:lpstr>Vocabulaire</vt:lpstr>
      <vt:lpstr>Vocabulaire</vt:lpstr>
      <vt:lpstr>Vocabulaire</vt:lpstr>
      <vt:lpstr>Vocabulaire</vt:lpstr>
      <vt:lpstr>Vocabulaire</vt:lpstr>
      <vt:lpstr>Vocabulaire</vt:lpstr>
      <vt:lpstr>Vocabulaire</vt:lpstr>
      <vt:lpstr>Alignement</vt:lpstr>
      <vt:lpstr>Alignement</vt:lpstr>
      <vt:lpstr>Interlignage</vt:lpstr>
      <vt:lpstr>Interlettrage</vt:lpstr>
      <vt:lpstr>Justification</vt:lpstr>
      <vt:lpstr>Césures</vt:lpstr>
      <vt:lpstr>Veuves et orphelins</vt:lpstr>
      <vt:lpstr>Veuves et orphelins</vt:lpstr>
      <vt:lpstr>Veuves et orphelins</vt:lpstr>
      <vt:lpstr>Les règles typographiques</vt:lpstr>
      <vt:lpstr>Règles typographiques</vt:lpstr>
      <vt:lpstr>Règles typographiques</vt:lpstr>
      <vt:lpstr>Règles typographiques</vt:lpstr>
      <vt:lpstr>Règles typographiques</vt:lpstr>
      <vt:lpstr>Règles typographiques</vt:lpstr>
      <vt:lpstr>Choix typographiques</vt:lpstr>
      <vt:lpstr>Du plomb au numérique</vt:lpstr>
      <vt:lpstr>Titres et sous titres</vt:lpstr>
      <vt:lpstr>Titrage et labeur</vt:lpstr>
      <vt:lpstr>Titrage et labeur</vt:lpstr>
      <vt:lpstr>Titrage et labeur</vt:lpstr>
      <vt:lpstr>Les évocations typographiques</vt:lpstr>
      <vt:lpstr>Les évocations typographiques</vt:lpstr>
      <vt:lpstr>Les évocations typographiques</vt:lpstr>
      <vt:lpstr>Les mariages typographiques</vt:lpstr>
      <vt:lpstr>Les mariages typographiques</vt:lpstr>
      <vt:lpstr>Les mariages typographiques</vt:lpstr>
      <vt:lpstr>Les mariages typographiques</vt:lpstr>
      <vt:lpstr>Les mariages typographiques</vt:lpstr>
      <vt:lpstr>Les mariages typographiques</vt:lpstr>
      <vt:lpstr>Diapositive 59</vt:lpstr>
      <vt:lpstr>Quizz</vt:lpstr>
      <vt:lpstr>Quizz</vt:lpstr>
      <vt:lpstr>Quizz</vt:lpstr>
      <vt:lpstr>Quizz</vt:lpstr>
      <vt:lpstr>Quizz</vt:lpstr>
      <vt:lpstr>Quizz</vt:lpstr>
      <vt:lpstr>Quizz</vt:lpstr>
      <vt:lpstr>Quizz</vt:lpstr>
      <vt:lpstr>Quizz</vt:lpstr>
      <vt:lpstr>Quizz</vt:lpstr>
      <vt:lpstr>Quizz</vt:lpstr>
      <vt:lpstr>Quizz</vt:lpstr>
      <vt:lpstr>Quizz</vt:lpstr>
      <vt:lpstr>Quizz</vt:lpstr>
      <vt:lpstr>Quizz</vt:lpstr>
      <vt:lpstr>Quizz</vt:lpstr>
      <vt:lpstr>Quizz</vt:lpstr>
      <vt:lpstr>Détente</vt:lpstr>
      <vt:lpstr>Diapositive 78</vt:lpstr>
      <vt:lpstr>Diapositive 79</vt:lpstr>
      <vt:lpstr>Diapositive 80</vt:lpstr>
      <vt:lpstr>Diapositive 81</vt:lpstr>
      <vt:lpstr>Diapositive 82</vt:lpstr>
      <vt:lpstr>Diapositive 83</vt:lpstr>
      <vt:lpstr>Diapositive 84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TYPOGRAPHIE</dc:title>
  <dc:creator>Nathalie Le Bel</dc:creator>
  <cp:lastModifiedBy>Nathalie Le Bel</cp:lastModifiedBy>
  <cp:revision>92</cp:revision>
  <dcterms:created xsi:type="dcterms:W3CDTF">2012-01-17T11:26:54Z</dcterms:created>
  <dcterms:modified xsi:type="dcterms:W3CDTF">2012-01-17T11:55:57Z</dcterms:modified>
</cp:coreProperties>
</file>